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5" r:id="rId1"/>
    <p:sldMasterId id="2147483746" r:id="rId2"/>
  </p:sldMasterIdLst>
  <p:sldIdLst>
    <p:sldId id="256" r:id="rId3"/>
    <p:sldId id="297" r:id="rId4"/>
    <p:sldId id="258" r:id="rId5"/>
    <p:sldId id="278" r:id="rId6"/>
    <p:sldId id="263" r:id="rId7"/>
    <p:sldId id="325" r:id="rId8"/>
    <p:sldId id="294" r:id="rId9"/>
    <p:sldId id="281" r:id="rId10"/>
    <p:sldId id="299" r:id="rId11"/>
    <p:sldId id="301" r:id="rId12"/>
    <p:sldId id="326" r:id="rId13"/>
    <p:sldId id="327" r:id="rId14"/>
    <p:sldId id="328" r:id="rId15"/>
    <p:sldId id="330" r:id="rId16"/>
    <p:sldId id="304" r:id="rId17"/>
    <p:sldId id="306" r:id="rId18"/>
    <p:sldId id="307" r:id="rId19"/>
    <p:sldId id="308" r:id="rId20"/>
    <p:sldId id="309" r:id="rId21"/>
    <p:sldId id="305" r:id="rId22"/>
    <p:sldId id="310" r:id="rId23"/>
    <p:sldId id="311" r:id="rId24"/>
    <p:sldId id="312" r:id="rId25"/>
    <p:sldId id="322" r:id="rId26"/>
    <p:sldId id="315" r:id="rId27"/>
    <p:sldId id="316" r:id="rId28"/>
    <p:sldId id="318" r:id="rId29"/>
    <p:sldId id="291" r:id="rId30"/>
    <p:sldId id="293" r:id="rId31"/>
    <p:sldId id="283" r:id="rId32"/>
    <p:sldId id="26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3C36"/>
    <a:srgbClr val="FF838C"/>
    <a:srgbClr val="D0A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28"/>
  </p:normalViewPr>
  <p:slideViewPr>
    <p:cSldViewPr snapToGrid="0" snapToObjects="1">
      <p:cViewPr>
        <p:scale>
          <a:sx n="110" d="100"/>
          <a:sy n="110" d="100"/>
        </p:scale>
        <p:origin x="63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apojo/Downloads/Prestamo_variabl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apojo/Downloads/Graficos_Prestamo%20Marketing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apojo/Downloads/Graficos_Prestamo%20Marketing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Sheet2!$B$10:$G$10</c:f>
              <c:strCache>
                <c:ptCount val="6"/>
                <c:pt idx="0">
                  <c:v>Oficina</c:v>
                </c:pt>
                <c:pt idx="1">
                  <c:v>Online con Chat</c:v>
                </c:pt>
                <c:pt idx="2">
                  <c:v>Online sin Chat</c:v>
                </c:pt>
                <c:pt idx="3">
                  <c:v>Telefono</c:v>
                </c:pt>
                <c:pt idx="4">
                  <c:v>App Movil</c:v>
                </c:pt>
                <c:pt idx="5">
                  <c:v>Mail</c:v>
                </c:pt>
              </c:strCache>
            </c:strRef>
          </c:cat>
          <c:val>
            <c:numRef>
              <c:f>Sheet2!$B$11:$G$11</c:f>
              <c:numCache>
                <c:formatCode>0%</c:formatCode>
                <c:ptCount val="6"/>
                <c:pt idx="0">
                  <c:v>0.55000000000000004</c:v>
                </c:pt>
                <c:pt idx="1">
                  <c:v>0.15</c:v>
                </c:pt>
                <c:pt idx="2">
                  <c:v>0.1</c:v>
                </c:pt>
                <c:pt idx="3">
                  <c:v>0.05</c:v>
                </c:pt>
                <c:pt idx="4">
                  <c:v>0.1</c:v>
                </c:pt>
                <c:pt idx="5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2A-1B48-AA47-A2BF50D441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584601231"/>
        <c:axId val="584863791"/>
      </c:barChart>
      <c:catAx>
        <c:axId val="584601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84863791"/>
        <c:crosses val="autoZero"/>
        <c:auto val="1"/>
        <c:lblAlgn val="ctr"/>
        <c:lblOffset val="100"/>
        <c:noMultiLvlLbl val="0"/>
      </c:catAx>
      <c:valAx>
        <c:axId val="584863791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46012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3"/>
          <c:order val="0"/>
          <c:tx>
            <c:strRef>
              <c:f>'DURACION LLAMAD'!$F$1284:$L$1284</c:f>
              <c:strCache>
                <c:ptCount val="7"/>
                <c:pt idx="0">
                  <c:v> 250 </c:v>
                </c:pt>
                <c:pt idx="1">
                  <c:v> 500 </c:v>
                </c:pt>
                <c:pt idx="2">
                  <c:v> 1.000 </c:v>
                </c:pt>
                <c:pt idx="3">
                  <c:v> 1.500 </c:v>
                </c:pt>
                <c:pt idx="4">
                  <c:v> 2.000 </c:v>
                </c:pt>
                <c:pt idx="5">
                  <c:v> 3.000 </c:v>
                </c:pt>
                <c:pt idx="6">
                  <c:v> 4.000 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'DURACION LLAMAD'!$F$1284:$L$1284</c:f>
              <c:numCache>
                <c:formatCode>_-* #,##0_-;\-* #,##0_-;_-* "-"??_-;_-@_-</c:formatCode>
                <c:ptCount val="7"/>
                <c:pt idx="0">
                  <c:v>250</c:v>
                </c:pt>
                <c:pt idx="1">
                  <c:v>500</c:v>
                </c:pt>
                <c:pt idx="2">
                  <c:v>1000</c:v>
                </c:pt>
                <c:pt idx="3">
                  <c:v>1500</c:v>
                </c:pt>
                <c:pt idx="4">
                  <c:v>2000</c:v>
                </c:pt>
                <c:pt idx="5">
                  <c:v>3000</c:v>
                </c:pt>
                <c:pt idx="6">
                  <c:v>4000</c:v>
                </c:pt>
              </c:numCache>
            </c:numRef>
          </c:cat>
          <c:val>
            <c:numRef>
              <c:f>'DURACION LLAMAD'!$F$1287:$L$1287</c:f>
              <c:numCache>
                <c:formatCode>0%</c:formatCode>
                <c:ptCount val="7"/>
                <c:pt idx="0">
                  <c:v>0.24267241379310345</c:v>
                </c:pt>
                <c:pt idx="1">
                  <c:v>0.30517241379310345</c:v>
                </c:pt>
                <c:pt idx="2">
                  <c:v>0.33017241379310347</c:v>
                </c:pt>
                <c:pt idx="3">
                  <c:v>9.4181034482758622E-2</c:v>
                </c:pt>
                <c:pt idx="4">
                  <c:v>1.9827586206896553E-2</c:v>
                </c:pt>
                <c:pt idx="5">
                  <c:v>6.8965517241379309E-3</c:v>
                </c:pt>
                <c:pt idx="6">
                  <c:v>1.0775862068965517E-3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AD-C44C-A7DA-1798126160E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13783567"/>
        <c:axId val="107645103"/>
      </c:barChart>
      <c:catAx>
        <c:axId val="5137835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_tradnl"/>
                  <a:t>DURACION</a:t>
                </a:r>
                <a:r>
                  <a:rPr lang="es-ES_tradnl" baseline="0"/>
                  <a:t> LLAMADA</a:t>
                </a:r>
                <a:endParaRPr lang="es-ES_tradnl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_-* #,##0_-;\-* #,##0_-;_-* &quot;-&quot;??_-;_-@_-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7645103"/>
        <c:crosses val="autoZero"/>
        <c:auto val="1"/>
        <c:lblAlgn val="ctr"/>
        <c:lblOffset val="100"/>
        <c:noMultiLvlLbl val="0"/>
      </c:catAx>
      <c:valAx>
        <c:axId val="107645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37835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3"/>
          <c:order val="0"/>
          <c:tx>
            <c:strRef>
              <c:f>'DURACION LLAMAD'!$F$1284:$L$1284</c:f>
              <c:strCache>
                <c:ptCount val="7"/>
                <c:pt idx="0">
                  <c:v> 250 </c:v>
                </c:pt>
                <c:pt idx="1">
                  <c:v> 500 </c:v>
                </c:pt>
                <c:pt idx="2">
                  <c:v> 1.000 </c:v>
                </c:pt>
                <c:pt idx="3">
                  <c:v> 1.500 </c:v>
                </c:pt>
                <c:pt idx="4">
                  <c:v> 2.000 </c:v>
                </c:pt>
                <c:pt idx="5">
                  <c:v> 3.000 </c:v>
                </c:pt>
                <c:pt idx="6">
                  <c:v> 4.000 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'DURACION LLAMAD'!$F$1284:$L$1284</c:f>
              <c:numCache>
                <c:formatCode>_-* #,##0_-;\-* #,##0_-;_-* "-"??_-;_-@_-</c:formatCode>
                <c:ptCount val="7"/>
                <c:pt idx="0">
                  <c:v>250</c:v>
                </c:pt>
                <c:pt idx="1">
                  <c:v>500</c:v>
                </c:pt>
                <c:pt idx="2">
                  <c:v>1000</c:v>
                </c:pt>
                <c:pt idx="3">
                  <c:v>1500</c:v>
                </c:pt>
                <c:pt idx="4">
                  <c:v>2000</c:v>
                </c:pt>
                <c:pt idx="5">
                  <c:v>3000</c:v>
                </c:pt>
                <c:pt idx="6">
                  <c:v>4000</c:v>
                </c:pt>
              </c:numCache>
            </c:numRef>
          </c:cat>
          <c:val>
            <c:numRef>
              <c:f>'DURACION LLAMAD'!$F$1292:$L$1292</c:f>
              <c:numCache>
                <c:formatCode>0%</c:formatCode>
                <c:ptCount val="7"/>
                <c:pt idx="0">
                  <c:v>0.70649556747291231</c:v>
                </c:pt>
                <c:pt idx="1">
                  <c:v>0.2160720148845354</c:v>
                </c:pt>
                <c:pt idx="2">
                  <c:v>6.6761519098172267E-2</c:v>
                </c:pt>
                <c:pt idx="3">
                  <c:v>8.5914413921418416E-3</c:v>
                </c:pt>
                <c:pt idx="4">
                  <c:v>1.4775090292218453E-3</c:v>
                </c:pt>
                <c:pt idx="5">
                  <c:v>3.8305789646492282E-4</c:v>
                </c:pt>
                <c:pt idx="6">
                  <c:v>2.1889022655138449E-4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E5-AC41-83CF-AD2E50881FF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13783567"/>
        <c:axId val="107645103"/>
      </c:barChart>
      <c:catAx>
        <c:axId val="5137835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_tradnl"/>
                  <a:t>DURACION LLAMADA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_-* #,##0_-;\-* #,##0_-;_-* &quot;-&quot;??_-;_-@_-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7645103"/>
        <c:crosses val="autoZero"/>
        <c:auto val="1"/>
        <c:lblAlgn val="ctr"/>
        <c:lblOffset val="100"/>
        <c:noMultiLvlLbl val="0"/>
      </c:catAx>
      <c:valAx>
        <c:axId val="107645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37835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0.59147</cdr:x>
      <cdr:y>0.06104</cdr:y>
    </cdr:from>
    <cdr:to>
      <cdr:x>0.95759</cdr:x>
      <cdr:y>0.34222</cdr:y>
    </cdr:to>
    <cdr:sp macro="" textlink="">
      <cdr:nvSpPr>
        <cdr:cNvPr id="2" name="CuadroTexto 1">
          <a:extLst xmlns:a="http://schemas.openxmlformats.org/drawingml/2006/main">
            <a:ext uri="{FF2B5EF4-FFF2-40B4-BE49-F238E27FC236}">
              <a16:creationId xmlns:a16="http://schemas.microsoft.com/office/drawing/2014/main" id="{6BA1A30B-29AB-064E-9C39-F8B6F6E62C7B}"/>
            </a:ext>
          </a:extLst>
        </cdr:cNvPr>
        <cdr:cNvSpPr txBox="1"/>
      </cdr:nvSpPr>
      <cdr:spPr>
        <a:xfrm xmlns:a="http://schemas.openxmlformats.org/drawingml/2006/main">
          <a:off x="2698011" y="172682"/>
          <a:ext cx="1670058" cy="79550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s-ES_tradnl" sz="1600" b="1" dirty="0">
              <a:solidFill>
                <a:schemeClr val="tx1"/>
              </a:solidFill>
            </a:rPr>
            <a:t>         SI</a:t>
          </a:r>
        </a:p>
        <a:p xmlns:a="http://schemas.openxmlformats.org/drawingml/2006/main">
          <a:r>
            <a:rPr lang="es-ES_tradnl" sz="1600" b="1" baseline="0" dirty="0">
              <a:solidFill>
                <a:schemeClr val="tx1"/>
              </a:solidFill>
            </a:rPr>
            <a:t>CONTRATA</a:t>
          </a:r>
          <a:endParaRPr lang="es-ES_tradnl" sz="1600" b="1" dirty="0">
            <a:solidFill>
              <a:schemeClr val="tx1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0.59761</cdr:x>
      <cdr:y>0.04631</cdr:y>
    </cdr:from>
    <cdr:to>
      <cdr:x>0.94515</cdr:x>
      <cdr:y>0.3281</cdr:y>
    </cdr:to>
    <cdr:sp macro="" textlink="">
      <cdr:nvSpPr>
        <cdr:cNvPr id="2" name="CuadroTexto 1">
          <a:extLst xmlns:a="http://schemas.openxmlformats.org/drawingml/2006/main">
            <a:ext uri="{FF2B5EF4-FFF2-40B4-BE49-F238E27FC236}">
              <a16:creationId xmlns:a16="http://schemas.microsoft.com/office/drawing/2014/main" id="{4508862A-9564-B34F-9943-0696BA9D3CEE}"/>
            </a:ext>
          </a:extLst>
        </cdr:cNvPr>
        <cdr:cNvSpPr txBox="1"/>
      </cdr:nvSpPr>
      <cdr:spPr>
        <a:xfrm xmlns:a="http://schemas.openxmlformats.org/drawingml/2006/main">
          <a:off x="2725997" y="130748"/>
          <a:ext cx="1585349" cy="7955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s-ES_tradnl" sz="1600" b="1" dirty="0">
              <a:solidFill>
                <a:schemeClr val="tx1"/>
              </a:solidFill>
            </a:rPr>
            <a:t>         NO</a:t>
          </a:r>
          <a:r>
            <a:rPr lang="es-ES_tradnl" sz="1600" b="1" baseline="0" dirty="0">
              <a:solidFill>
                <a:schemeClr val="tx1"/>
              </a:solidFill>
            </a:rPr>
            <a:t> CONTRATA</a:t>
          </a:r>
          <a:endParaRPr lang="es-ES_tradnl" sz="1600" b="1" dirty="0">
            <a:solidFill>
              <a:schemeClr val="tx1"/>
            </a:solidFill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78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31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58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37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048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8898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7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784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60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00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74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328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960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69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43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95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90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53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12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47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63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01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32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6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38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04E684-10F4-4CC3-A0B9-F03AA7BE37C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998985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" Type="http://schemas.openxmlformats.org/officeDocument/2006/relationships/image" Target="../media/image1.jpe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34.svg"/><Relationship Id="rId5" Type="http://schemas.openxmlformats.org/officeDocument/2006/relationships/image" Target="../media/image3.pn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jpeg"/><Relationship Id="rId5" Type="http://schemas.microsoft.com/office/2007/relationships/hdphoto" Target="../media/hdphoto2.wdp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7.svg"/><Relationship Id="rId3" Type="http://schemas.openxmlformats.org/officeDocument/2006/relationships/image" Target="../media/image4.jpeg"/><Relationship Id="rId7" Type="http://schemas.openxmlformats.org/officeDocument/2006/relationships/image" Target="../media/image11.png"/><Relationship Id="rId12" Type="http://schemas.openxmlformats.org/officeDocument/2006/relationships/image" Target="../media/image56.png"/><Relationship Id="rId2" Type="http://schemas.openxmlformats.org/officeDocument/2006/relationships/image" Target="../media/image1.jpe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55.png"/><Relationship Id="rId5" Type="http://schemas.openxmlformats.org/officeDocument/2006/relationships/image" Target="../media/image3.png"/><Relationship Id="rId15" Type="http://schemas.openxmlformats.org/officeDocument/2006/relationships/hyperlink" Target="https://linkend.com/wordpress/" TargetMode="External"/><Relationship Id="rId10" Type="http://schemas.openxmlformats.org/officeDocument/2006/relationships/image" Target="../media/image54.png"/><Relationship Id="rId4" Type="http://schemas.openxmlformats.org/officeDocument/2006/relationships/image" Target="../media/image2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jpe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jpe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8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8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47E635D-C3B4-465B-AF24-991B6BF63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A0623D0-396B-499E-BBFB-C17F1BB0F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A2A62A-C022-4826-BC90-2DA3CB4394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4833" r="-1" b="11209"/>
          <a:stretch/>
        </p:blipFill>
        <p:spPr>
          <a:xfrm>
            <a:off x="19965" y="-2"/>
            <a:ext cx="12191695" cy="685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1AF192C-698D-4635-9C9F-F9769A56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893B261-C1C8-4741-BBEA-201B61BFE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2053" y="3428998"/>
            <a:ext cx="5957873" cy="2623459"/>
          </a:xfrm>
        </p:spPr>
        <p:txBody>
          <a:bodyPr>
            <a:normAutofit fontScale="90000"/>
          </a:bodyPr>
          <a:lstStyle/>
          <a:p>
            <a:pPr algn="l"/>
            <a:r>
              <a:rPr lang="es-ES" sz="6600" dirty="0"/>
              <a:t>LA EVOLUCIÓN DE LA BANCA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E1FA4C-F4DE-7445-B0CB-7D6A851664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6685" y="4176537"/>
            <a:ext cx="6493241" cy="1160213"/>
          </a:xfrm>
        </p:spPr>
        <p:txBody>
          <a:bodyPr>
            <a:normAutofit/>
          </a:bodyPr>
          <a:lstStyle/>
          <a:p>
            <a:r>
              <a:rPr lang="es-ES" sz="2000" dirty="0">
                <a:latin typeface="Montserrat" pitchFamily="2" charset="77"/>
              </a:rPr>
              <a:t>Transformación digital de la banca tradicional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E56C4B-C9E0-4F01-AF43-E69279A06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C654A17-56DA-4921-A42B-DE255FA66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magen que contiene alimentos, dibujo, señal&#10;&#10;Descripción generada automáticamente">
            <a:extLst>
              <a:ext uri="{FF2B5EF4-FFF2-40B4-BE49-F238E27FC236}">
                <a16:creationId xmlns:a16="http://schemas.microsoft.com/office/drawing/2014/main" id="{D3EE3624-19FC-9741-B4D0-E2C912FCC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92054" y="929073"/>
            <a:ext cx="3424025" cy="2302475"/>
          </a:xfrm>
          <a:prstGeom prst="rect">
            <a:avLst/>
          </a:prstGeom>
        </p:spPr>
      </p:pic>
      <p:grpSp>
        <p:nvGrpSpPr>
          <p:cNvPr id="13" name="object 15">
            <a:extLst>
              <a:ext uri="{FF2B5EF4-FFF2-40B4-BE49-F238E27FC236}">
                <a16:creationId xmlns:a16="http://schemas.microsoft.com/office/drawing/2014/main" id="{1A08F692-50C0-BD45-975C-8D223F3E5E20}"/>
              </a:ext>
            </a:extLst>
          </p:cNvPr>
          <p:cNvGrpSpPr/>
          <p:nvPr/>
        </p:nvGrpSpPr>
        <p:grpSpPr>
          <a:xfrm>
            <a:off x="10088175" y="85011"/>
            <a:ext cx="2009139" cy="1036955"/>
            <a:chOff x="4477511" y="4344911"/>
            <a:chExt cx="2009139" cy="1036955"/>
          </a:xfrm>
        </p:grpSpPr>
        <p:sp>
          <p:nvSpPr>
            <p:cNvPr id="14" name="object 16">
              <a:extLst>
                <a:ext uri="{FF2B5EF4-FFF2-40B4-BE49-F238E27FC236}">
                  <a16:creationId xmlns:a16="http://schemas.microsoft.com/office/drawing/2014/main" id="{DC7C1EE8-B1A2-844C-8A76-DF994F74A5B4}"/>
                </a:ext>
              </a:extLst>
            </p:cNvPr>
            <p:cNvSpPr/>
            <p:nvPr/>
          </p:nvSpPr>
          <p:spPr>
            <a:xfrm>
              <a:off x="5466547" y="4354001"/>
              <a:ext cx="1019636" cy="102724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F742081B-035A-B24F-B84D-E0C75886CBAC}"/>
                </a:ext>
              </a:extLst>
            </p:cNvPr>
            <p:cNvSpPr/>
            <p:nvPr/>
          </p:nvSpPr>
          <p:spPr>
            <a:xfrm>
              <a:off x="5554979" y="4422647"/>
              <a:ext cx="847725" cy="847725"/>
            </a:xfrm>
            <a:custGeom>
              <a:avLst/>
              <a:gdLst/>
              <a:ahLst/>
              <a:cxnLst/>
              <a:rect l="l" t="t" r="r" b="b"/>
              <a:pathLst>
                <a:path w="847725" h="847725">
                  <a:moveTo>
                    <a:pt x="847344" y="423671"/>
                  </a:moveTo>
                  <a:lnTo>
                    <a:pt x="844492" y="473071"/>
                  </a:lnTo>
                  <a:lnTo>
                    <a:pt x="836151" y="520799"/>
                  </a:lnTo>
                  <a:lnTo>
                    <a:pt x="822638" y="566537"/>
                  </a:lnTo>
                  <a:lnTo>
                    <a:pt x="804272" y="609968"/>
                  </a:lnTo>
                  <a:lnTo>
                    <a:pt x="781370" y="650773"/>
                  </a:lnTo>
                  <a:lnTo>
                    <a:pt x="754251" y="688634"/>
                  </a:lnTo>
                  <a:lnTo>
                    <a:pt x="723233" y="723233"/>
                  </a:lnTo>
                  <a:lnTo>
                    <a:pt x="688634" y="754251"/>
                  </a:lnTo>
                  <a:lnTo>
                    <a:pt x="650773" y="781370"/>
                  </a:lnTo>
                  <a:lnTo>
                    <a:pt x="609968" y="804272"/>
                  </a:lnTo>
                  <a:lnTo>
                    <a:pt x="566537" y="822638"/>
                  </a:lnTo>
                  <a:lnTo>
                    <a:pt x="520799" y="836151"/>
                  </a:lnTo>
                  <a:lnTo>
                    <a:pt x="473071" y="844492"/>
                  </a:lnTo>
                  <a:lnTo>
                    <a:pt x="423672" y="847343"/>
                  </a:lnTo>
                  <a:lnTo>
                    <a:pt x="374272" y="844492"/>
                  </a:lnTo>
                  <a:lnTo>
                    <a:pt x="326544" y="836151"/>
                  </a:lnTo>
                  <a:lnTo>
                    <a:pt x="280806" y="822638"/>
                  </a:lnTo>
                  <a:lnTo>
                    <a:pt x="237375" y="804272"/>
                  </a:lnTo>
                  <a:lnTo>
                    <a:pt x="196570" y="781370"/>
                  </a:lnTo>
                  <a:lnTo>
                    <a:pt x="158709" y="754251"/>
                  </a:lnTo>
                  <a:lnTo>
                    <a:pt x="124110" y="723233"/>
                  </a:lnTo>
                  <a:lnTo>
                    <a:pt x="93092" y="688634"/>
                  </a:lnTo>
                  <a:lnTo>
                    <a:pt x="65973" y="650773"/>
                  </a:lnTo>
                  <a:lnTo>
                    <a:pt x="43071" y="609968"/>
                  </a:lnTo>
                  <a:lnTo>
                    <a:pt x="24705" y="566537"/>
                  </a:lnTo>
                  <a:lnTo>
                    <a:pt x="11192" y="520799"/>
                  </a:lnTo>
                  <a:lnTo>
                    <a:pt x="2851" y="473071"/>
                  </a:lnTo>
                  <a:lnTo>
                    <a:pt x="0" y="423671"/>
                  </a:lnTo>
                  <a:lnTo>
                    <a:pt x="2851" y="374272"/>
                  </a:lnTo>
                  <a:lnTo>
                    <a:pt x="11192" y="326544"/>
                  </a:lnTo>
                  <a:lnTo>
                    <a:pt x="24705" y="280806"/>
                  </a:lnTo>
                  <a:lnTo>
                    <a:pt x="43071" y="237375"/>
                  </a:lnTo>
                  <a:lnTo>
                    <a:pt x="65973" y="196570"/>
                  </a:lnTo>
                  <a:lnTo>
                    <a:pt x="93092" y="158709"/>
                  </a:lnTo>
                  <a:lnTo>
                    <a:pt x="124110" y="124110"/>
                  </a:lnTo>
                  <a:lnTo>
                    <a:pt x="158709" y="93092"/>
                  </a:lnTo>
                  <a:lnTo>
                    <a:pt x="196570" y="65973"/>
                  </a:lnTo>
                  <a:lnTo>
                    <a:pt x="237375" y="43071"/>
                  </a:lnTo>
                  <a:lnTo>
                    <a:pt x="280806" y="24705"/>
                  </a:lnTo>
                  <a:lnTo>
                    <a:pt x="326544" y="11192"/>
                  </a:lnTo>
                  <a:lnTo>
                    <a:pt x="374272" y="2851"/>
                  </a:lnTo>
                  <a:lnTo>
                    <a:pt x="423672" y="0"/>
                  </a:lnTo>
                  <a:lnTo>
                    <a:pt x="423672" y="423671"/>
                  </a:lnTo>
                  <a:lnTo>
                    <a:pt x="847344" y="423671"/>
                  </a:lnTo>
                  <a:close/>
                </a:path>
              </a:pathLst>
            </a:custGeom>
            <a:ln w="762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EBE310E1-8A29-7048-A734-1FB281AF78A3}"/>
                </a:ext>
              </a:extLst>
            </p:cNvPr>
            <p:cNvSpPr/>
            <p:nvPr/>
          </p:nvSpPr>
          <p:spPr>
            <a:xfrm>
              <a:off x="4477511" y="4344911"/>
              <a:ext cx="1037843" cy="103633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9">
              <a:extLst>
                <a:ext uri="{FF2B5EF4-FFF2-40B4-BE49-F238E27FC236}">
                  <a16:creationId xmlns:a16="http://schemas.microsoft.com/office/drawing/2014/main" id="{ABCDEBA7-3D6B-C24F-A934-AA55C3740999}"/>
                </a:ext>
              </a:extLst>
            </p:cNvPr>
            <p:cNvSpPr/>
            <p:nvPr/>
          </p:nvSpPr>
          <p:spPr>
            <a:xfrm>
              <a:off x="4575047" y="4422647"/>
              <a:ext cx="847725" cy="847725"/>
            </a:xfrm>
            <a:custGeom>
              <a:avLst/>
              <a:gdLst/>
              <a:ahLst/>
              <a:cxnLst/>
              <a:rect l="l" t="t" r="r" b="b"/>
              <a:pathLst>
                <a:path w="847725" h="847725">
                  <a:moveTo>
                    <a:pt x="0" y="423671"/>
                  </a:moveTo>
                  <a:lnTo>
                    <a:pt x="2851" y="374272"/>
                  </a:lnTo>
                  <a:lnTo>
                    <a:pt x="11192" y="326544"/>
                  </a:lnTo>
                  <a:lnTo>
                    <a:pt x="24705" y="280806"/>
                  </a:lnTo>
                  <a:lnTo>
                    <a:pt x="43071" y="237375"/>
                  </a:lnTo>
                  <a:lnTo>
                    <a:pt x="65973" y="196570"/>
                  </a:lnTo>
                  <a:lnTo>
                    <a:pt x="93092" y="158709"/>
                  </a:lnTo>
                  <a:lnTo>
                    <a:pt x="124110" y="124110"/>
                  </a:lnTo>
                  <a:lnTo>
                    <a:pt x="158709" y="93092"/>
                  </a:lnTo>
                  <a:lnTo>
                    <a:pt x="196570" y="65973"/>
                  </a:lnTo>
                  <a:lnTo>
                    <a:pt x="237375" y="43071"/>
                  </a:lnTo>
                  <a:lnTo>
                    <a:pt x="280806" y="24705"/>
                  </a:lnTo>
                  <a:lnTo>
                    <a:pt x="326544" y="11192"/>
                  </a:lnTo>
                  <a:lnTo>
                    <a:pt x="374272" y="2851"/>
                  </a:lnTo>
                  <a:lnTo>
                    <a:pt x="423672" y="0"/>
                  </a:lnTo>
                  <a:lnTo>
                    <a:pt x="473071" y="2851"/>
                  </a:lnTo>
                  <a:lnTo>
                    <a:pt x="520799" y="11192"/>
                  </a:lnTo>
                  <a:lnTo>
                    <a:pt x="566537" y="24705"/>
                  </a:lnTo>
                  <a:lnTo>
                    <a:pt x="609968" y="43071"/>
                  </a:lnTo>
                  <a:lnTo>
                    <a:pt x="650773" y="65973"/>
                  </a:lnTo>
                  <a:lnTo>
                    <a:pt x="688634" y="93092"/>
                  </a:lnTo>
                  <a:lnTo>
                    <a:pt x="723233" y="124110"/>
                  </a:lnTo>
                  <a:lnTo>
                    <a:pt x="754251" y="158709"/>
                  </a:lnTo>
                  <a:lnTo>
                    <a:pt x="781370" y="196570"/>
                  </a:lnTo>
                  <a:lnTo>
                    <a:pt x="804272" y="237375"/>
                  </a:lnTo>
                  <a:lnTo>
                    <a:pt x="822638" y="280806"/>
                  </a:lnTo>
                  <a:lnTo>
                    <a:pt x="836151" y="326544"/>
                  </a:lnTo>
                  <a:lnTo>
                    <a:pt x="844492" y="374272"/>
                  </a:lnTo>
                  <a:lnTo>
                    <a:pt x="847343" y="423671"/>
                  </a:lnTo>
                  <a:lnTo>
                    <a:pt x="844492" y="473071"/>
                  </a:lnTo>
                  <a:lnTo>
                    <a:pt x="836151" y="520799"/>
                  </a:lnTo>
                  <a:lnTo>
                    <a:pt x="822638" y="566537"/>
                  </a:lnTo>
                  <a:lnTo>
                    <a:pt x="804272" y="609968"/>
                  </a:lnTo>
                  <a:lnTo>
                    <a:pt x="781370" y="650773"/>
                  </a:lnTo>
                  <a:lnTo>
                    <a:pt x="754251" y="688634"/>
                  </a:lnTo>
                  <a:lnTo>
                    <a:pt x="723233" y="723233"/>
                  </a:lnTo>
                  <a:lnTo>
                    <a:pt x="688634" y="754251"/>
                  </a:lnTo>
                  <a:lnTo>
                    <a:pt x="650773" y="781370"/>
                  </a:lnTo>
                  <a:lnTo>
                    <a:pt x="609968" y="804272"/>
                  </a:lnTo>
                  <a:lnTo>
                    <a:pt x="566537" y="822638"/>
                  </a:lnTo>
                  <a:lnTo>
                    <a:pt x="520799" y="836151"/>
                  </a:lnTo>
                  <a:lnTo>
                    <a:pt x="473071" y="844492"/>
                  </a:lnTo>
                  <a:lnTo>
                    <a:pt x="423672" y="847343"/>
                  </a:lnTo>
                  <a:lnTo>
                    <a:pt x="423672" y="423671"/>
                  </a:lnTo>
                  <a:lnTo>
                    <a:pt x="0" y="423671"/>
                  </a:lnTo>
                  <a:close/>
                </a:path>
              </a:pathLst>
            </a:custGeom>
            <a:ln w="762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20">
            <a:extLst>
              <a:ext uri="{FF2B5EF4-FFF2-40B4-BE49-F238E27FC236}">
                <a16:creationId xmlns:a16="http://schemas.microsoft.com/office/drawing/2014/main" id="{96F52980-1A23-3B4A-8D6B-E01F09BD9021}"/>
              </a:ext>
            </a:extLst>
          </p:cNvPr>
          <p:cNvSpPr/>
          <p:nvPr/>
        </p:nvSpPr>
        <p:spPr>
          <a:xfrm>
            <a:off x="-64267" y="6222558"/>
            <a:ext cx="1092707" cy="4983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2334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C00D9662-5CF3-4BF8-85EE-E1503E35D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2A62A-C022-4826-BC90-2DA3CB4394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4833" r="-1" b="11209"/>
          <a:stretch/>
        </p:blipFill>
        <p:spPr>
          <a:xfrm>
            <a:off x="20" y="286439"/>
            <a:ext cx="12191980" cy="6857990"/>
          </a:xfrm>
          <a:prstGeom prst="rect">
            <a:avLst/>
          </a:prstGeom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39C7C206-8404-40AC-969B-40CE396E3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5" y="2105202"/>
            <a:ext cx="9360205" cy="4752798"/>
          </a:xfrm>
          <a:prstGeom prst="rect">
            <a:avLst/>
          </a:prstGeom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BEAD64B3-D01F-43C5-AFF5-7EDCC3D3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6" name="Rectangle 14">
            <a:extLst>
              <a:ext uri="{FF2B5EF4-FFF2-40B4-BE49-F238E27FC236}">
                <a16:creationId xmlns:a16="http://schemas.microsoft.com/office/drawing/2014/main" id="{5BF951FB-3496-4321-9E03-62C6C49A2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612CC157-1C7E-4345-89D3-52E61E0A1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B3554ECE-6F4C-4F12-B9C2-1A8072672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4428326" cy="68580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1D35B0FD-0F2F-4198-91DA-900B7FB3F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384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C2714B1-5DD9-3B45-9927-F01E45012647}"/>
              </a:ext>
            </a:extLst>
          </p:cNvPr>
          <p:cNvSpPr txBox="1">
            <a:spLocks/>
          </p:cNvSpPr>
          <p:nvPr/>
        </p:nvSpPr>
        <p:spPr>
          <a:xfrm>
            <a:off x="890293" y="264681"/>
            <a:ext cx="4375756" cy="12007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latin typeface="Montserrat" pitchFamily="2" charset="77"/>
              </a:rPr>
              <a:t>Depósitos a plazo fijo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46D28E1-BE24-5D4D-A3C6-9F80129C4963}"/>
              </a:ext>
            </a:extLst>
          </p:cNvPr>
          <p:cNvSpPr txBox="1">
            <a:spLocks/>
          </p:cNvSpPr>
          <p:nvPr/>
        </p:nvSpPr>
        <p:spPr>
          <a:xfrm>
            <a:off x="1926195" y="3594942"/>
            <a:ext cx="2659895" cy="5627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s-ES" sz="3600" b="1" dirty="0">
              <a:latin typeface="Montserrat" pitchFamily="2" charset="77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DE9BEC65-148A-C049-ADCE-4863C7024C1D}"/>
              </a:ext>
            </a:extLst>
          </p:cNvPr>
          <p:cNvSpPr txBox="1">
            <a:spLocks/>
          </p:cNvSpPr>
          <p:nvPr/>
        </p:nvSpPr>
        <p:spPr>
          <a:xfrm>
            <a:off x="1453844" y="4523768"/>
            <a:ext cx="3514627" cy="14644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latin typeface="Montserrat" pitchFamily="2" charset="77"/>
              </a:rPr>
              <a:t> 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BF69B47-E5BB-764B-85AB-4635D0D47271}"/>
              </a:ext>
            </a:extLst>
          </p:cNvPr>
          <p:cNvSpPr txBox="1"/>
          <p:nvPr/>
        </p:nvSpPr>
        <p:spPr>
          <a:xfrm>
            <a:off x="1246835" y="2458768"/>
            <a:ext cx="41865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Montserrat" pitchFamily="2" charset="77"/>
              </a:rPr>
              <a:t>1. SEGMENTACIÓN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Montserrat" pitchFamily="2" charset="77"/>
              </a:rPr>
              <a:t>2. PREDICCIÓN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2">
                  <a:lumMod val="25000"/>
                </a:schemeClr>
              </a:solidFill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Montserrat" pitchFamily="2" charset="77"/>
              </a:rPr>
              <a:t>3. CONCLUSIONES</a:t>
            </a:r>
          </a:p>
        </p:txBody>
      </p:sp>
      <p:sp>
        <p:nvSpPr>
          <p:cNvPr id="16" name="object 20">
            <a:extLst>
              <a:ext uri="{FF2B5EF4-FFF2-40B4-BE49-F238E27FC236}">
                <a16:creationId xmlns:a16="http://schemas.microsoft.com/office/drawing/2014/main" id="{F979994E-C198-BC45-B5C5-56D7C25489A2}"/>
              </a:ext>
            </a:extLst>
          </p:cNvPr>
          <p:cNvSpPr/>
          <p:nvPr/>
        </p:nvSpPr>
        <p:spPr>
          <a:xfrm>
            <a:off x="-64267" y="6222558"/>
            <a:ext cx="1092707" cy="4983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0911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C00D9662-5CF3-4BF8-85EE-E1503E35D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2A62A-C022-4826-BC90-2DA3CB4394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4833" r="-1" b="112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39C7C206-8404-40AC-969B-40CE396E3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5" y="2105202"/>
            <a:ext cx="9360205" cy="4752798"/>
          </a:xfrm>
          <a:prstGeom prst="rect">
            <a:avLst/>
          </a:prstGeom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BEAD64B3-D01F-43C5-AFF5-7EDCC3D3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6" name="Rectangle 14">
            <a:extLst>
              <a:ext uri="{FF2B5EF4-FFF2-40B4-BE49-F238E27FC236}">
                <a16:creationId xmlns:a16="http://schemas.microsoft.com/office/drawing/2014/main" id="{5BF951FB-3496-4321-9E03-62C6C49A2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612CC157-1C7E-4345-89D3-52E61E0A1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B3554ECE-6F4C-4F12-B9C2-1A8072672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4428326" cy="68580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1D35B0FD-0F2F-4198-91DA-900B7FB3F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384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C2714B1-5DD9-3B45-9927-F01E45012647}"/>
              </a:ext>
            </a:extLst>
          </p:cNvPr>
          <p:cNvSpPr txBox="1">
            <a:spLocks/>
          </p:cNvSpPr>
          <p:nvPr/>
        </p:nvSpPr>
        <p:spPr>
          <a:xfrm>
            <a:off x="890293" y="264681"/>
            <a:ext cx="4375756" cy="12007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b="1" dirty="0">
                <a:latin typeface="Montserrat" pitchFamily="2" charset="77"/>
              </a:rPr>
              <a:t>Segmentación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4D431DDE-AAE1-DE46-BECA-A01C4912A60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33384" y="0"/>
            <a:ext cx="6871716" cy="685800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546D28E1-BE24-5D4D-A3C6-9F80129C4963}"/>
              </a:ext>
            </a:extLst>
          </p:cNvPr>
          <p:cNvSpPr txBox="1">
            <a:spLocks/>
          </p:cNvSpPr>
          <p:nvPr/>
        </p:nvSpPr>
        <p:spPr>
          <a:xfrm>
            <a:off x="1926195" y="3594942"/>
            <a:ext cx="2659895" cy="5627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s-ES" sz="3600" b="1" dirty="0">
              <a:latin typeface="Montserrat" pitchFamily="2" charset="77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DE9BEC65-148A-C049-ADCE-4863C7024C1D}"/>
              </a:ext>
            </a:extLst>
          </p:cNvPr>
          <p:cNvSpPr txBox="1">
            <a:spLocks/>
          </p:cNvSpPr>
          <p:nvPr/>
        </p:nvSpPr>
        <p:spPr>
          <a:xfrm>
            <a:off x="1453844" y="4523768"/>
            <a:ext cx="3514627" cy="14644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latin typeface="Montserrat" pitchFamily="2" charset="77"/>
              </a:rPr>
              <a:t> 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BF69B47-E5BB-764B-85AB-4635D0D47271}"/>
              </a:ext>
            </a:extLst>
          </p:cNvPr>
          <p:cNvSpPr txBox="1"/>
          <p:nvPr/>
        </p:nvSpPr>
        <p:spPr>
          <a:xfrm>
            <a:off x="5703941" y="552517"/>
            <a:ext cx="6192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Montserrat" pitchFamily="2" charset="77"/>
              </a:rPr>
              <a:t>LIMPIEZA DE DATOS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Montserrat" pitchFamily="2" charset="77"/>
              </a:rPr>
              <a:t>APLICACIÓN ALGORITMO K-MEAN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Montserrat" pitchFamily="2" charset="77"/>
            </a:endParaRPr>
          </a:p>
        </p:txBody>
      </p:sp>
      <p:sp>
        <p:nvSpPr>
          <p:cNvPr id="33" name="object 20">
            <a:extLst>
              <a:ext uri="{FF2B5EF4-FFF2-40B4-BE49-F238E27FC236}">
                <a16:creationId xmlns:a16="http://schemas.microsoft.com/office/drawing/2014/main" id="{E9307215-E227-0C4F-BE7B-253FEA8A974B}"/>
              </a:ext>
            </a:extLst>
          </p:cNvPr>
          <p:cNvSpPr/>
          <p:nvPr/>
        </p:nvSpPr>
        <p:spPr>
          <a:xfrm>
            <a:off x="-64267" y="6222558"/>
            <a:ext cx="1092707" cy="4983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Gráfico 2" descr="Investigar">
            <a:extLst>
              <a:ext uri="{FF2B5EF4-FFF2-40B4-BE49-F238E27FC236}">
                <a16:creationId xmlns:a16="http://schemas.microsoft.com/office/drawing/2014/main" id="{EE838891-761C-AD4B-8990-65D612C265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81475" y="1030265"/>
            <a:ext cx="914400" cy="914400"/>
          </a:xfrm>
          <a:prstGeom prst="rect">
            <a:avLst/>
          </a:prstGeom>
        </p:spPr>
      </p:pic>
      <p:pic>
        <p:nvPicPr>
          <p:cNvPr id="6" name="Gráfico 5" descr="Estadísticas RTL">
            <a:extLst>
              <a:ext uri="{FF2B5EF4-FFF2-40B4-BE49-F238E27FC236}">
                <a16:creationId xmlns:a16="http://schemas.microsoft.com/office/drawing/2014/main" id="{BD3FB0F4-58E8-844B-BC29-E171B6CDDE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2427" y="5397141"/>
            <a:ext cx="914400" cy="914400"/>
          </a:xfrm>
          <a:prstGeom prst="rect">
            <a:avLst/>
          </a:prstGeom>
        </p:spPr>
      </p:pic>
      <p:pic>
        <p:nvPicPr>
          <p:cNvPr id="8" name="Gráfico 7" descr="Base de datos">
            <a:extLst>
              <a:ext uri="{FF2B5EF4-FFF2-40B4-BE49-F238E27FC236}">
                <a16:creationId xmlns:a16="http://schemas.microsoft.com/office/drawing/2014/main" id="{AFB0DAFF-9C9A-C747-AD96-79BD3D21B2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47118" y="4236443"/>
            <a:ext cx="914400" cy="914400"/>
          </a:xfrm>
          <a:prstGeom prst="rect">
            <a:avLst/>
          </a:prstGeom>
        </p:spPr>
      </p:pic>
      <p:pic>
        <p:nvPicPr>
          <p:cNvPr id="10" name="Gráfico 9" descr="Manual de estrategia">
            <a:extLst>
              <a:ext uri="{FF2B5EF4-FFF2-40B4-BE49-F238E27FC236}">
                <a16:creationId xmlns:a16="http://schemas.microsoft.com/office/drawing/2014/main" id="{32546F53-71AE-9242-B47D-10FCDDC301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68325" y="3058949"/>
            <a:ext cx="1071986" cy="1071986"/>
          </a:xfrm>
          <a:prstGeom prst="rect">
            <a:avLst/>
          </a:prstGeom>
        </p:spPr>
      </p:pic>
      <p:pic>
        <p:nvPicPr>
          <p:cNvPr id="13" name="Gráfico 12" descr="Signo de reciclaje">
            <a:extLst>
              <a:ext uri="{FF2B5EF4-FFF2-40B4-BE49-F238E27FC236}">
                <a16:creationId xmlns:a16="http://schemas.microsoft.com/office/drawing/2014/main" id="{802964DB-A5F5-FD48-A0AB-11B583C6EB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76008" y="20801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29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C00D9662-5CF3-4BF8-85EE-E1503E35D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2A62A-C022-4826-BC90-2DA3CB4394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4833" r="-1" b="112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39C7C206-8404-40AC-969B-40CE396E3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5" y="2105202"/>
            <a:ext cx="9360205" cy="4752798"/>
          </a:xfrm>
          <a:prstGeom prst="rect">
            <a:avLst/>
          </a:prstGeom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BEAD64B3-D01F-43C5-AFF5-7EDCC3D3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6" name="Rectangle 14">
            <a:extLst>
              <a:ext uri="{FF2B5EF4-FFF2-40B4-BE49-F238E27FC236}">
                <a16:creationId xmlns:a16="http://schemas.microsoft.com/office/drawing/2014/main" id="{5BF951FB-3496-4321-9E03-62C6C49A2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612CC157-1C7E-4345-89D3-52E61E0A1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B3554ECE-6F4C-4F12-B9C2-1A8072672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4428326" cy="68580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1D35B0FD-0F2F-4198-91DA-900B7FB3F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384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C2714B1-5DD9-3B45-9927-F01E45012647}"/>
              </a:ext>
            </a:extLst>
          </p:cNvPr>
          <p:cNvSpPr txBox="1">
            <a:spLocks/>
          </p:cNvSpPr>
          <p:nvPr/>
        </p:nvSpPr>
        <p:spPr>
          <a:xfrm>
            <a:off x="890293" y="264681"/>
            <a:ext cx="4375756" cy="12007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b="1" dirty="0">
                <a:latin typeface="Montserrat" pitchFamily="2" charset="77"/>
              </a:rPr>
              <a:t>Segmentación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4D431DDE-AAE1-DE46-BECA-A01C4912A60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35860" y="0"/>
            <a:ext cx="6871716" cy="685800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546D28E1-BE24-5D4D-A3C6-9F80129C4963}"/>
              </a:ext>
            </a:extLst>
          </p:cNvPr>
          <p:cNvSpPr txBox="1">
            <a:spLocks/>
          </p:cNvSpPr>
          <p:nvPr/>
        </p:nvSpPr>
        <p:spPr>
          <a:xfrm>
            <a:off x="1926195" y="3594942"/>
            <a:ext cx="2659895" cy="5627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s-ES" sz="3600" b="1" dirty="0">
              <a:latin typeface="Montserrat" pitchFamily="2" charset="77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DE9BEC65-148A-C049-ADCE-4863C7024C1D}"/>
              </a:ext>
            </a:extLst>
          </p:cNvPr>
          <p:cNvSpPr txBox="1">
            <a:spLocks/>
          </p:cNvSpPr>
          <p:nvPr/>
        </p:nvSpPr>
        <p:spPr>
          <a:xfrm>
            <a:off x="1453844" y="4523768"/>
            <a:ext cx="3514627" cy="14644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latin typeface="Montserrat" pitchFamily="2" charset="77"/>
              </a:rPr>
              <a:t> </a:t>
            </a:r>
          </a:p>
        </p:txBody>
      </p:sp>
      <p:sp>
        <p:nvSpPr>
          <p:cNvPr id="33" name="object 20">
            <a:extLst>
              <a:ext uri="{FF2B5EF4-FFF2-40B4-BE49-F238E27FC236}">
                <a16:creationId xmlns:a16="http://schemas.microsoft.com/office/drawing/2014/main" id="{E9307215-E227-0C4F-BE7B-253FEA8A974B}"/>
              </a:ext>
            </a:extLst>
          </p:cNvPr>
          <p:cNvSpPr/>
          <p:nvPr/>
        </p:nvSpPr>
        <p:spPr>
          <a:xfrm>
            <a:off x="-64267" y="6222558"/>
            <a:ext cx="1092707" cy="4983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A69E545-42F4-D54C-BBC4-09939F111F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6416" y="1073343"/>
            <a:ext cx="4775200" cy="4914900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2D62213C-191D-9247-8E8F-CA2F4F9CF56C}"/>
              </a:ext>
            </a:extLst>
          </p:cNvPr>
          <p:cNvSpPr txBox="1"/>
          <p:nvPr/>
        </p:nvSpPr>
        <p:spPr>
          <a:xfrm>
            <a:off x="5703941" y="552517"/>
            <a:ext cx="61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Montserrat" pitchFamily="2" charset="77"/>
              </a:rPr>
              <a:t>K-MEAN ELBOW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38983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C00D9662-5CF3-4BF8-85EE-E1503E35D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2A62A-C022-4826-BC90-2DA3CB4394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4833" r="-1" b="112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39C7C206-8404-40AC-969B-40CE396E3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5" y="2105202"/>
            <a:ext cx="9360205" cy="4752798"/>
          </a:xfrm>
          <a:prstGeom prst="rect">
            <a:avLst/>
          </a:prstGeom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BEAD64B3-D01F-43C5-AFF5-7EDCC3D3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6" name="Rectangle 14">
            <a:extLst>
              <a:ext uri="{FF2B5EF4-FFF2-40B4-BE49-F238E27FC236}">
                <a16:creationId xmlns:a16="http://schemas.microsoft.com/office/drawing/2014/main" id="{5BF951FB-3496-4321-9E03-62C6C49A2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612CC157-1C7E-4345-89D3-52E61E0A1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B3554ECE-6F4C-4F12-B9C2-1A8072672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4428326" cy="68580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1D35B0FD-0F2F-4198-91DA-900B7FB3F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384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C2714B1-5DD9-3B45-9927-F01E45012647}"/>
              </a:ext>
            </a:extLst>
          </p:cNvPr>
          <p:cNvSpPr txBox="1">
            <a:spLocks/>
          </p:cNvSpPr>
          <p:nvPr/>
        </p:nvSpPr>
        <p:spPr>
          <a:xfrm>
            <a:off x="890293" y="264681"/>
            <a:ext cx="4375756" cy="12007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b="1" dirty="0">
                <a:latin typeface="Montserrat" pitchFamily="2" charset="77"/>
              </a:rPr>
              <a:t>Segmentación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4D431DDE-AAE1-DE46-BECA-A01C4912A60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35860" y="0"/>
            <a:ext cx="6871716" cy="685800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546D28E1-BE24-5D4D-A3C6-9F80129C4963}"/>
              </a:ext>
            </a:extLst>
          </p:cNvPr>
          <p:cNvSpPr txBox="1">
            <a:spLocks/>
          </p:cNvSpPr>
          <p:nvPr/>
        </p:nvSpPr>
        <p:spPr>
          <a:xfrm>
            <a:off x="1926195" y="3594942"/>
            <a:ext cx="2659895" cy="5627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s-ES" sz="3600" b="1" dirty="0">
              <a:latin typeface="Montserrat" pitchFamily="2" charset="77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DE9BEC65-148A-C049-ADCE-4863C7024C1D}"/>
              </a:ext>
            </a:extLst>
          </p:cNvPr>
          <p:cNvSpPr txBox="1">
            <a:spLocks/>
          </p:cNvSpPr>
          <p:nvPr/>
        </p:nvSpPr>
        <p:spPr>
          <a:xfrm>
            <a:off x="1453844" y="4523768"/>
            <a:ext cx="3514627" cy="14644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latin typeface="Montserrat" pitchFamily="2" charset="77"/>
              </a:rPr>
              <a:t> </a:t>
            </a:r>
          </a:p>
        </p:txBody>
      </p:sp>
      <p:sp>
        <p:nvSpPr>
          <p:cNvPr id="33" name="object 20">
            <a:extLst>
              <a:ext uri="{FF2B5EF4-FFF2-40B4-BE49-F238E27FC236}">
                <a16:creationId xmlns:a16="http://schemas.microsoft.com/office/drawing/2014/main" id="{E9307215-E227-0C4F-BE7B-253FEA8A974B}"/>
              </a:ext>
            </a:extLst>
          </p:cNvPr>
          <p:cNvSpPr/>
          <p:nvPr/>
        </p:nvSpPr>
        <p:spPr>
          <a:xfrm>
            <a:off x="-64267" y="6222558"/>
            <a:ext cx="1092707" cy="4983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D62213C-191D-9247-8E8F-CA2F4F9CF56C}"/>
              </a:ext>
            </a:extLst>
          </p:cNvPr>
          <p:cNvSpPr txBox="1"/>
          <p:nvPr/>
        </p:nvSpPr>
        <p:spPr>
          <a:xfrm>
            <a:off x="5703941" y="552517"/>
            <a:ext cx="61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Montserrat" pitchFamily="2" charset="77"/>
              </a:rPr>
              <a:t>CALCULO DE CENTROIDES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Montserrat" pitchFamily="2" charset="77"/>
            </a:endParaRPr>
          </a:p>
        </p:txBody>
      </p:sp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BDE823AB-3A3F-9F44-8CCD-FCE71E1410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302675"/>
              </p:ext>
            </p:extLst>
          </p:nvPr>
        </p:nvGraphicFramePr>
        <p:xfrm>
          <a:off x="6094933" y="1635539"/>
          <a:ext cx="5186268" cy="133962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40379">
                  <a:extLst>
                    <a:ext uri="{9D8B030D-6E8A-4147-A177-3AD203B41FA5}">
                      <a16:colId xmlns:a16="http://schemas.microsoft.com/office/drawing/2014/main" val="1847560518"/>
                    </a:ext>
                  </a:extLst>
                </a:gridCol>
                <a:gridCol w="1963942">
                  <a:extLst>
                    <a:ext uri="{9D8B030D-6E8A-4147-A177-3AD203B41FA5}">
                      <a16:colId xmlns:a16="http://schemas.microsoft.com/office/drawing/2014/main" val="2696385962"/>
                    </a:ext>
                  </a:extLst>
                </a:gridCol>
                <a:gridCol w="2181947">
                  <a:extLst>
                    <a:ext uri="{9D8B030D-6E8A-4147-A177-3AD203B41FA5}">
                      <a16:colId xmlns:a16="http://schemas.microsoft.com/office/drawing/2014/main" val="3417885345"/>
                    </a:ext>
                  </a:extLst>
                </a:gridCol>
              </a:tblGrid>
              <a:tr h="334907">
                <a:tc>
                  <a:txBody>
                    <a:bodyPr/>
                    <a:lstStyle/>
                    <a:p>
                      <a:pPr algn="ctr" fontAlgn="b"/>
                      <a:r>
                        <a:rPr lang="es-ES" sz="1700" b="1" u="none" strike="noStrike" dirty="0">
                          <a:solidFill>
                            <a:schemeClr val="bg1"/>
                          </a:solidFill>
                          <a:effectLst/>
                          <a:latin typeface="Simplified Arabic Fixed" panose="020F0502020204030204" pitchFamily="34" charset="0"/>
                          <a:cs typeface="Simplified Arabic Fixed" panose="020F0502020204030204" pitchFamily="34" charset="0"/>
                        </a:rPr>
                        <a:t>index</a:t>
                      </a:r>
                      <a:endParaRPr lang="es-ES" sz="1700" b="1" i="0" u="none" strike="noStrike" dirty="0">
                        <a:solidFill>
                          <a:schemeClr val="bg1"/>
                        </a:solidFill>
                        <a:effectLst/>
                        <a:latin typeface="Simplified Arabic Fixed" panose="020F0502020204030204" pitchFamily="34" charset="0"/>
                        <a:cs typeface="Simplified Arabic Fixed" panose="020F0502020204030204" pitchFamily="34" charset="0"/>
                      </a:endParaRPr>
                    </a:p>
                  </a:txBody>
                  <a:tcPr marL="13219" marR="13219" marT="1321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700" b="1" u="none" strike="noStrike" dirty="0" err="1">
                          <a:solidFill>
                            <a:schemeClr val="bg1"/>
                          </a:solidFill>
                          <a:effectLst/>
                          <a:latin typeface="Simplified Arabic Fixed" panose="020F0502020204030204" pitchFamily="34" charset="0"/>
                          <a:cs typeface="Simplified Arabic Fixed" panose="020F0502020204030204" pitchFamily="34" charset="0"/>
                        </a:rPr>
                        <a:t>duration</a:t>
                      </a:r>
                      <a:endParaRPr lang="es-ES" sz="1700" b="1" i="0" u="none" strike="noStrike" dirty="0">
                        <a:solidFill>
                          <a:schemeClr val="bg1"/>
                        </a:solidFill>
                        <a:effectLst/>
                        <a:latin typeface="Simplified Arabic Fixed" panose="020F0502020204030204" pitchFamily="34" charset="0"/>
                        <a:cs typeface="Simplified Arabic Fixed" panose="020F0502020204030204" pitchFamily="34" charset="0"/>
                      </a:endParaRPr>
                    </a:p>
                  </a:txBody>
                  <a:tcPr marL="13219" marR="13219" marT="13219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700" b="1" u="none" strike="noStrike" dirty="0" err="1">
                          <a:solidFill>
                            <a:schemeClr val="bg1"/>
                          </a:solidFill>
                          <a:effectLst/>
                          <a:latin typeface="Simplified Arabic Fixed" panose="020F0502020204030204" pitchFamily="34" charset="0"/>
                          <a:cs typeface="Simplified Arabic Fixed" panose="020F0502020204030204" pitchFamily="34" charset="0"/>
                        </a:rPr>
                        <a:t>emp.var.rate</a:t>
                      </a:r>
                      <a:endParaRPr lang="es-ES" sz="1700" b="1" i="0" u="none" strike="noStrike" dirty="0">
                        <a:solidFill>
                          <a:schemeClr val="bg1"/>
                        </a:solidFill>
                        <a:effectLst/>
                        <a:latin typeface="Simplified Arabic Fixed" panose="020F0502020204030204" pitchFamily="34" charset="0"/>
                        <a:cs typeface="Simplified Arabic Fixed" panose="020F0502020204030204" pitchFamily="34" charset="0"/>
                      </a:endParaRPr>
                    </a:p>
                  </a:txBody>
                  <a:tcPr marL="13219" marR="13219" marT="13219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071918"/>
                  </a:ext>
                </a:extLst>
              </a:tr>
              <a:tr h="334907">
                <a:tc>
                  <a:txBody>
                    <a:bodyPr/>
                    <a:lstStyle/>
                    <a:p>
                      <a:pPr algn="l" fontAlgn="b"/>
                      <a:r>
                        <a:rPr lang="es-ES" sz="17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s-ES" sz="17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GB18030 Bitmap"/>
                      </a:endParaRPr>
                    </a:p>
                  </a:txBody>
                  <a:tcPr marL="13219" marR="13219" marT="1321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7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102,32</a:t>
                      </a:r>
                      <a:endParaRPr lang="es-ES" sz="17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GB18030 Bitmap"/>
                      </a:endParaRPr>
                    </a:p>
                  </a:txBody>
                  <a:tcPr marL="13219" marR="13219" marT="13219" marB="0" anchor="b">
                    <a:solidFill>
                      <a:srgbClr val="FF83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7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0,48</a:t>
                      </a:r>
                      <a:endParaRPr lang="es-ES" sz="17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GB18030 Bitmap"/>
                      </a:endParaRPr>
                    </a:p>
                  </a:txBody>
                  <a:tcPr marL="13219" marR="13219" marT="13219" marB="0" anchor="b">
                    <a:solidFill>
                      <a:srgbClr val="D0A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409610"/>
                  </a:ext>
                </a:extLst>
              </a:tr>
              <a:tr h="334907">
                <a:tc>
                  <a:txBody>
                    <a:bodyPr/>
                    <a:lstStyle/>
                    <a:p>
                      <a:pPr algn="l" fontAlgn="b"/>
                      <a:r>
                        <a:rPr lang="es-ES" sz="17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s-ES" sz="17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GB18030 Bitmap"/>
                      </a:endParaRPr>
                    </a:p>
                  </a:txBody>
                  <a:tcPr marL="13219" marR="13219" marT="1321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7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253,98</a:t>
                      </a:r>
                      <a:endParaRPr lang="es-ES" sz="17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GB18030 Bitmap"/>
                      </a:endParaRPr>
                    </a:p>
                  </a:txBody>
                  <a:tcPr marL="13219" marR="13219" marT="13219" marB="0" anchor="b">
                    <a:solidFill>
                      <a:srgbClr val="FF83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7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0,27</a:t>
                      </a:r>
                      <a:endParaRPr lang="es-ES" sz="17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GB18030 Bitmap"/>
                      </a:endParaRPr>
                    </a:p>
                  </a:txBody>
                  <a:tcPr marL="13219" marR="13219" marT="13219" marB="0" anchor="b">
                    <a:solidFill>
                      <a:srgbClr val="FF83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212451"/>
                  </a:ext>
                </a:extLst>
              </a:tr>
              <a:tr h="334907">
                <a:tc>
                  <a:txBody>
                    <a:bodyPr/>
                    <a:lstStyle/>
                    <a:p>
                      <a:pPr algn="l" fontAlgn="b"/>
                      <a:r>
                        <a:rPr lang="es-ES" sz="17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2</a:t>
                      </a:r>
                      <a:endParaRPr lang="es-ES" sz="17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GB18030 Bitmap"/>
                      </a:endParaRPr>
                    </a:p>
                  </a:txBody>
                  <a:tcPr marL="13219" marR="13219" marT="1321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7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476,90</a:t>
                      </a:r>
                      <a:endParaRPr lang="es-ES" sz="17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GB18030 Bitmap"/>
                      </a:endParaRPr>
                    </a:p>
                  </a:txBody>
                  <a:tcPr marL="13219" marR="13219" marT="13219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A9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7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0,27</a:t>
                      </a:r>
                      <a:endParaRPr lang="es-ES" sz="17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GB18030 Bitmap"/>
                      </a:endParaRPr>
                    </a:p>
                  </a:txBody>
                  <a:tcPr marL="13219" marR="13219" marT="13219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338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4086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C00D9662-5CF3-4BF8-85EE-E1503E35D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2A62A-C022-4826-BC90-2DA3CB4394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4833" r="-1" b="11209"/>
          <a:stretch/>
        </p:blipFill>
        <p:spPr>
          <a:xfrm>
            <a:off x="20" y="286439"/>
            <a:ext cx="12191980" cy="6857990"/>
          </a:xfrm>
          <a:prstGeom prst="rect">
            <a:avLst/>
          </a:prstGeom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39C7C206-8404-40AC-969B-40CE396E3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5" y="2105202"/>
            <a:ext cx="9360205" cy="4752798"/>
          </a:xfrm>
          <a:prstGeom prst="rect">
            <a:avLst/>
          </a:prstGeom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BEAD64B3-D01F-43C5-AFF5-7EDCC3D3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6" name="Rectangle 14">
            <a:extLst>
              <a:ext uri="{FF2B5EF4-FFF2-40B4-BE49-F238E27FC236}">
                <a16:creationId xmlns:a16="http://schemas.microsoft.com/office/drawing/2014/main" id="{5BF951FB-3496-4321-9E03-62C6C49A2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612CC157-1C7E-4345-89D3-52E61E0A1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B3554ECE-6F4C-4F12-B9C2-1A8072672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4428326" cy="68580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1D35B0FD-0F2F-4198-91DA-900B7FB3F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384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C2714B1-5DD9-3B45-9927-F01E45012647}"/>
              </a:ext>
            </a:extLst>
          </p:cNvPr>
          <p:cNvSpPr txBox="1">
            <a:spLocks/>
          </p:cNvSpPr>
          <p:nvPr/>
        </p:nvSpPr>
        <p:spPr>
          <a:xfrm>
            <a:off x="890293" y="264681"/>
            <a:ext cx="4375756" cy="12007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latin typeface="Montserrat" pitchFamily="2" charset="77"/>
              </a:rPr>
              <a:t>Depósitos a plazo fijo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46D28E1-BE24-5D4D-A3C6-9F80129C4963}"/>
              </a:ext>
            </a:extLst>
          </p:cNvPr>
          <p:cNvSpPr txBox="1">
            <a:spLocks/>
          </p:cNvSpPr>
          <p:nvPr/>
        </p:nvSpPr>
        <p:spPr>
          <a:xfrm>
            <a:off x="1926195" y="3594942"/>
            <a:ext cx="2659895" cy="5627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s-ES" sz="3600" b="1" dirty="0">
              <a:latin typeface="Montserrat" pitchFamily="2" charset="77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DE9BEC65-148A-C049-ADCE-4863C7024C1D}"/>
              </a:ext>
            </a:extLst>
          </p:cNvPr>
          <p:cNvSpPr txBox="1">
            <a:spLocks/>
          </p:cNvSpPr>
          <p:nvPr/>
        </p:nvSpPr>
        <p:spPr>
          <a:xfrm>
            <a:off x="1453844" y="4523768"/>
            <a:ext cx="3514627" cy="14644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latin typeface="Montserrat" pitchFamily="2" charset="77"/>
              </a:rPr>
              <a:t> 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BF69B47-E5BB-764B-85AB-4635D0D47271}"/>
              </a:ext>
            </a:extLst>
          </p:cNvPr>
          <p:cNvSpPr txBox="1"/>
          <p:nvPr/>
        </p:nvSpPr>
        <p:spPr>
          <a:xfrm>
            <a:off x="1246835" y="2458768"/>
            <a:ext cx="41865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accent2">
                    <a:lumMod val="50000"/>
                  </a:schemeClr>
                </a:solidFill>
                <a:latin typeface="Montserrat" pitchFamily="2" charset="77"/>
              </a:rPr>
              <a:t>1. SEGMENTACIÓN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Montserrat" pitchFamily="2" charset="77"/>
              </a:rPr>
              <a:t>2. PREDICCIÓN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2">
                  <a:lumMod val="25000"/>
                </a:schemeClr>
              </a:solidFill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Montserrat" pitchFamily="2" charset="77"/>
              </a:rPr>
              <a:t>3. CONCLUSIONES</a:t>
            </a:r>
          </a:p>
        </p:txBody>
      </p:sp>
      <p:sp>
        <p:nvSpPr>
          <p:cNvPr id="16" name="object 20">
            <a:extLst>
              <a:ext uri="{FF2B5EF4-FFF2-40B4-BE49-F238E27FC236}">
                <a16:creationId xmlns:a16="http://schemas.microsoft.com/office/drawing/2014/main" id="{F979994E-C198-BC45-B5C5-56D7C25489A2}"/>
              </a:ext>
            </a:extLst>
          </p:cNvPr>
          <p:cNvSpPr/>
          <p:nvPr/>
        </p:nvSpPr>
        <p:spPr>
          <a:xfrm>
            <a:off x="-64267" y="6222558"/>
            <a:ext cx="1092707" cy="4983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1531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2D48DD7-1330-B648-BBB7-C89C81E7F475}"/>
              </a:ext>
            </a:extLst>
          </p:cNvPr>
          <p:cNvSpPr txBox="1"/>
          <p:nvPr/>
        </p:nvSpPr>
        <p:spPr>
          <a:xfrm>
            <a:off x="1052839" y="-139239"/>
            <a:ext cx="51862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Montserrat" pitchFamily="2" charset="77"/>
              </a:rPr>
              <a:t> </a:t>
            </a:r>
          </a:p>
          <a:p>
            <a:r>
              <a:rPr lang="es-ES" sz="2000" dirty="0">
                <a:latin typeface="Montserrat" pitchFamily="2" charset="77"/>
              </a:rPr>
              <a:t>2. PREDICCIÓN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6AFB43-73ED-F349-8716-14622CD6AC2F}"/>
              </a:ext>
            </a:extLst>
          </p:cNvPr>
          <p:cNvSpPr txBox="1"/>
          <p:nvPr/>
        </p:nvSpPr>
        <p:spPr>
          <a:xfrm>
            <a:off x="1575649" y="2445483"/>
            <a:ext cx="4791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Montserrat" pitchFamily="2" charset="77"/>
              </a:rPr>
              <a:t>ANALISIS Y LIMPIEZA DE DATOS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Montserrat" pitchFamily="2" charset="77"/>
              </a:rPr>
              <a:t>PROTOTIPAJE Y COMPARACIÓN DE ALGORITMOS</a:t>
            </a:r>
          </a:p>
          <a:p>
            <a:endParaRPr lang="es-ES" sz="2000" dirty="0">
              <a:latin typeface="Montserrat" pitchFamily="2" charset="77"/>
            </a:endParaRPr>
          </a:p>
        </p:txBody>
      </p:sp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C85A1120-361C-E941-89AF-93EEFF6268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8626"/>
          <a:stretch/>
        </p:blipFill>
        <p:spPr>
          <a:xfrm>
            <a:off x="3388902" y="1533917"/>
            <a:ext cx="860362" cy="710503"/>
          </a:xfrm>
          <a:prstGeom prst="rect">
            <a:avLst/>
          </a:prstGeom>
        </p:spPr>
      </p:pic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5F42143E-E385-4A44-8341-F7AEFADCC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8" t="12497" r="68203" b="9788"/>
          <a:stretch/>
        </p:blipFill>
        <p:spPr>
          <a:xfrm>
            <a:off x="8147350" y="1414628"/>
            <a:ext cx="1010427" cy="1254013"/>
          </a:xfrm>
          <a:prstGeom prst="rect">
            <a:avLst/>
          </a:prstGeom>
        </p:spPr>
      </p:pic>
      <p:pic>
        <p:nvPicPr>
          <p:cNvPr id="8" name="Imagen 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07B6346-142B-F747-9DF7-052B6D2CE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8626"/>
          <a:stretch/>
        </p:blipFill>
        <p:spPr>
          <a:xfrm>
            <a:off x="12428794" y="1533917"/>
            <a:ext cx="860362" cy="71050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9E53984-CB4A-7F4D-B055-1D8870581B97}"/>
              </a:ext>
            </a:extLst>
          </p:cNvPr>
          <p:cNvSpPr txBox="1"/>
          <p:nvPr/>
        </p:nvSpPr>
        <p:spPr>
          <a:xfrm>
            <a:off x="6525756" y="2459504"/>
            <a:ext cx="4791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Montserrat" pitchFamily="2" charset="77"/>
              </a:rPr>
              <a:t>ANALISIS Y LIMPIEZA DE DATOS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Montserrat" pitchFamily="2" charset="77"/>
              </a:rPr>
              <a:t>IMPLEMENTACIÓN DE ALGORITMOS</a:t>
            </a:r>
          </a:p>
          <a:p>
            <a:endParaRPr lang="es-ES" sz="2000" dirty="0">
              <a:latin typeface="Montserrat" pitchFamily="2" charset="77"/>
            </a:endParaRPr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18F05A85-3647-A947-A6B3-79961AFE87F6}"/>
              </a:ext>
            </a:extLst>
          </p:cNvPr>
          <p:cNvSpPr/>
          <p:nvPr/>
        </p:nvSpPr>
        <p:spPr>
          <a:xfrm>
            <a:off x="-64267" y="6222558"/>
            <a:ext cx="1092707" cy="4983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2978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2D48DD7-1330-B648-BBB7-C89C81E7F475}"/>
              </a:ext>
            </a:extLst>
          </p:cNvPr>
          <p:cNvSpPr txBox="1"/>
          <p:nvPr/>
        </p:nvSpPr>
        <p:spPr>
          <a:xfrm>
            <a:off x="1052839" y="-139239"/>
            <a:ext cx="51862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Montserrat" pitchFamily="2" charset="77"/>
              </a:rPr>
              <a:t> </a:t>
            </a:r>
          </a:p>
          <a:p>
            <a:r>
              <a:rPr lang="es-ES" sz="2000" dirty="0">
                <a:latin typeface="Montserrat" pitchFamily="2" charset="77"/>
              </a:rPr>
              <a:t>2. PREDICCIÓN</a:t>
            </a:r>
          </a:p>
        </p:txBody>
      </p:sp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5F42143E-E385-4A44-8341-F7AEFADCC8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8" t="12497" r="68203" b="9788"/>
          <a:stretch/>
        </p:blipFill>
        <p:spPr>
          <a:xfrm>
            <a:off x="6239107" y="906910"/>
            <a:ext cx="1010427" cy="1254013"/>
          </a:xfrm>
          <a:prstGeom prst="rect">
            <a:avLst/>
          </a:prstGeom>
        </p:spPr>
      </p:pic>
      <p:pic>
        <p:nvPicPr>
          <p:cNvPr id="8" name="Imagen 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07B6346-142B-F747-9DF7-052B6D2CE0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8626"/>
          <a:stretch/>
        </p:blipFill>
        <p:spPr>
          <a:xfrm>
            <a:off x="12428794" y="1533917"/>
            <a:ext cx="860362" cy="71050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FD72622-8BED-6141-A9E0-0ED807BD767C}"/>
              </a:ext>
            </a:extLst>
          </p:cNvPr>
          <p:cNvSpPr txBox="1"/>
          <p:nvPr/>
        </p:nvSpPr>
        <p:spPr>
          <a:xfrm>
            <a:off x="2526482" y="604931"/>
            <a:ext cx="3985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Montserrat" pitchFamily="2" charset="77"/>
              </a:rPr>
              <a:t>PRINCIPAL COMPONENT ANALYSIS (PCA)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Montserrat" pitchFamily="2" charset="77"/>
              </a:rPr>
              <a:t>ALGORITMO SMOTE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</p:txBody>
      </p:sp>
      <p:pic>
        <p:nvPicPr>
          <p:cNvPr id="11" name="Imagen 10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C240C53D-414E-4246-AF67-87ED5E489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001" y="2580207"/>
            <a:ext cx="4902200" cy="3530600"/>
          </a:xfrm>
          <a:prstGeom prst="rect">
            <a:avLst/>
          </a:prstGeom>
        </p:spPr>
      </p:pic>
      <p:sp>
        <p:nvSpPr>
          <p:cNvPr id="13" name="object 20">
            <a:extLst>
              <a:ext uri="{FF2B5EF4-FFF2-40B4-BE49-F238E27FC236}">
                <a16:creationId xmlns:a16="http://schemas.microsoft.com/office/drawing/2014/main" id="{B0860BED-1C2A-0B4C-8958-1487BC61A9E7}"/>
              </a:ext>
            </a:extLst>
          </p:cNvPr>
          <p:cNvSpPr/>
          <p:nvPr/>
        </p:nvSpPr>
        <p:spPr>
          <a:xfrm>
            <a:off x="-64267" y="6222558"/>
            <a:ext cx="1092707" cy="4983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3200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2D48DD7-1330-B648-BBB7-C89C81E7F475}"/>
              </a:ext>
            </a:extLst>
          </p:cNvPr>
          <p:cNvSpPr txBox="1"/>
          <p:nvPr/>
        </p:nvSpPr>
        <p:spPr>
          <a:xfrm>
            <a:off x="1052839" y="-139239"/>
            <a:ext cx="51862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Montserrat" pitchFamily="2" charset="77"/>
              </a:rPr>
              <a:t> </a:t>
            </a:r>
          </a:p>
          <a:p>
            <a:r>
              <a:rPr lang="es-ES" sz="2000" dirty="0">
                <a:latin typeface="Montserrat" pitchFamily="2" charset="77"/>
              </a:rPr>
              <a:t>2. PREDICCIÓN</a:t>
            </a:r>
          </a:p>
        </p:txBody>
      </p:sp>
      <p:pic>
        <p:nvPicPr>
          <p:cNvPr id="8" name="Imagen 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07B6346-142B-F747-9DF7-052B6D2CE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8626"/>
          <a:stretch/>
        </p:blipFill>
        <p:spPr>
          <a:xfrm>
            <a:off x="12428794" y="1533917"/>
            <a:ext cx="860362" cy="71050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FD72622-8BED-6141-A9E0-0ED807BD767C}"/>
              </a:ext>
            </a:extLst>
          </p:cNvPr>
          <p:cNvSpPr txBox="1"/>
          <p:nvPr/>
        </p:nvSpPr>
        <p:spPr>
          <a:xfrm>
            <a:off x="2526482" y="604931"/>
            <a:ext cx="48350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Montserrat" pitchFamily="2" charset="77"/>
              </a:rPr>
              <a:t>ELECCIÓN DE ALGORTIMOS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D72A7E86-E0E3-B94D-B21F-B484BF63A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714009"/>
              </p:ext>
            </p:extLst>
          </p:nvPr>
        </p:nvGraphicFramePr>
        <p:xfrm>
          <a:off x="1940729" y="2948425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47910317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26591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56777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ALGORITIMO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ACCURACY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ROC 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27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DECISION TREE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0.93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0.97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724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RANDOM FOREST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0.92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0.97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343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SVM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0.90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0.96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96656"/>
                  </a:ext>
                </a:extLst>
              </a:tr>
            </a:tbl>
          </a:graphicData>
        </a:graphic>
      </p:graphicFrame>
      <p:sp>
        <p:nvSpPr>
          <p:cNvPr id="12" name="object 20">
            <a:extLst>
              <a:ext uri="{FF2B5EF4-FFF2-40B4-BE49-F238E27FC236}">
                <a16:creationId xmlns:a16="http://schemas.microsoft.com/office/drawing/2014/main" id="{BE0C83E3-551E-EF46-A914-4AE1305497BF}"/>
              </a:ext>
            </a:extLst>
          </p:cNvPr>
          <p:cNvSpPr/>
          <p:nvPr/>
        </p:nvSpPr>
        <p:spPr>
          <a:xfrm>
            <a:off x="-64267" y="6222558"/>
            <a:ext cx="1092707" cy="4983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1690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2D48DD7-1330-B648-BBB7-C89C81E7F475}"/>
              </a:ext>
            </a:extLst>
          </p:cNvPr>
          <p:cNvSpPr txBox="1"/>
          <p:nvPr/>
        </p:nvSpPr>
        <p:spPr>
          <a:xfrm>
            <a:off x="1052839" y="-139239"/>
            <a:ext cx="51862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Montserrat" pitchFamily="2" charset="77"/>
              </a:rPr>
              <a:t> </a:t>
            </a:r>
          </a:p>
          <a:p>
            <a:r>
              <a:rPr lang="es-ES" sz="2000" dirty="0">
                <a:latin typeface="Montserrat" pitchFamily="2" charset="77"/>
              </a:rPr>
              <a:t>2. PREDICCIÓN</a:t>
            </a:r>
          </a:p>
        </p:txBody>
      </p:sp>
      <p:pic>
        <p:nvPicPr>
          <p:cNvPr id="8" name="Imagen 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07B6346-142B-F747-9DF7-052B6D2CE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8626"/>
          <a:stretch/>
        </p:blipFill>
        <p:spPr>
          <a:xfrm>
            <a:off x="12428794" y="1533917"/>
            <a:ext cx="860362" cy="71050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FD72622-8BED-6141-A9E0-0ED807BD767C}"/>
              </a:ext>
            </a:extLst>
          </p:cNvPr>
          <p:cNvSpPr txBox="1"/>
          <p:nvPr/>
        </p:nvSpPr>
        <p:spPr>
          <a:xfrm>
            <a:off x="2526482" y="604931"/>
            <a:ext cx="556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Montserrat" pitchFamily="2" charset="77"/>
              </a:rPr>
              <a:t>SOLUCIÓN DECISION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</p:txBody>
      </p:sp>
      <p:pic>
        <p:nvPicPr>
          <p:cNvPr id="9" name="Imagen 8" descr="Imagen que contiene blanco, tabla, hombre, agua&#10;&#10;Descripción generada automáticamente">
            <a:extLst>
              <a:ext uri="{FF2B5EF4-FFF2-40B4-BE49-F238E27FC236}">
                <a16:creationId xmlns:a16="http://schemas.microsoft.com/office/drawing/2014/main" id="{21F4D53F-95A3-B548-934B-21D2651DE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045" y="3000861"/>
            <a:ext cx="4959736" cy="3173059"/>
          </a:xfrm>
          <a:prstGeom prst="rect">
            <a:avLst/>
          </a:prstGeom>
        </p:spPr>
      </p:pic>
      <p:pic>
        <p:nvPicPr>
          <p:cNvPr id="11" name="Imagen 10" descr="Imagen que contiene blanco, tabla, grande&#10;&#10;Descripción generada automáticamente">
            <a:extLst>
              <a:ext uri="{FF2B5EF4-FFF2-40B4-BE49-F238E27FC236}">
                <a16:creationId xmlns:a16="http://schemas.microsoft.com/office/drawing/2014/main" id="{3DA24051-3FFB-0B44-A396-1C8D5DCE0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802" y="3000862"/>
            <a:ext cx="4821155" cy="3173059"/>
          </a:xfrm>
          <a:prstGeom prst="rect">
            <a:avLst/>
          </a:prstGeom>
        </p:spPr>
      </p:pic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AB30529A-A2B8-A04A-9FD7-DC81C89DC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806568"/>
              </p:ext>
            </p:extLst>
          </p:nvPr>
        </p:nvGraphicFramePr>
        <p:xfrm>
          <a:off x="2231428" y="1746183"/>
          <a:ext cx="723888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2963">
                  <a:extLst>
                    <a:ext uri="{9D8B030D-6E8A-4147-A177-3AD203B41FA5}">
                      <a16:colId xmlns:a16="http://schemas.microsoft.com/office/drawing/2014/main" val="3479103177"/>
                    </a:ext>
                  </a:extLst>
                </a:gridCol>
                <a:gridCol w="2412963">
                  <a:extLst>
                    <a:ext uri="{9D8B030D-6E8A-4147-A177-3AD203B41FA5}">
                      <a16:colId xmlns:a16="http://schemas.microsoft.com/office/drawing/2014/main" val="312659167"/>
                    </a:ext>
                  </a:extLst>
                </a:gridCol>
                <a:gridCol w="2412963">
                  <a:extLst>
                    <a:ext uri="{9D8B030D-6E8A-4147-A177-3AD203B41FA5}">
                      <a16:colId xmlns:a16="http://schemas.microsoft.com/office/drawing/2014/main" val="3456777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ALGORITIMO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ACCURACY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ROC 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27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DECISION TREE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0.93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0.97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724101"/>
                  </a:ext>
                </a:extLst>
              </a:tr>
            </a:tbl>
          </a:graphicData>
        </a:graphic>
      </p:graphicFrame>
      <p:sp>
        <p:nvSpPr>
          <p:cNvPr id="13" name="object 20">
            <a:extLst>
              <a:ext uri="{FF2B5EF4-FFF2-40B4-BE49-F238E27FC236}">
                <a16:creationId xmlns:a16="http://schemas.microsoft.com/office/drawing/2014/main" id="{9B07A546-FEAD-AB45-B46F-1046DD79D751}"/>
              </a:ext>
            </a:extLst>
          </p:cNvPr>
          <p:cNvSpPr/>
          <p:nvPr/>
        </p:nvSpPr>
        <p:spPr>
          <a:xfrm>
            <a:off x="-64267" y="6222558"/>
            <a:ext cx="1092707" cy="4983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6665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2D48DD7-1330-B648-BBB7-C89C81E7F475}"/>
              </a:ext>
            </a:extLst>
          </p:cNvPr>
          <p:cNvSpPr txBox="1"/>
          <p:nvPr/>
        </p:nvSpPr>
        <p:spPr>
          <a:xfrm>
            <a:off x="1052839" y="-139239"/>
            <a:ext cx="51862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Montserrat" pitchFamily="2" charset="77"/>
              </a:rPr>
              <a:t> </a:t>
            </a:r>
          </a:p>
          <a:p>
            <a:r>
              <a:rPr lang="es-ES" sz="2000" dirty="0">
                <a:latin typeface="Montserrat" pitchFamily="2" charset="77"/>
              </a:rPr>
              <a:t>2. PREDICCIÓN</a:t>
            </a:r>
          </a:p>
        </p:txBody>
      </p:sp>
      <p:pic>
        <p:nvPicPr>
          <p:cNvPr id="8" name="Imagen 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07B6346-142B-F747-9DF7-052B6D2CE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8626"/>
          <a:stretch/>
        </p:blipFill>
        <p:spPr>
          <a:xfrm>
            <a:off x="12428794" y="1533917"/>
            <a:ext cx="860362" cy="71050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FD72622-8BED-6141-A9E0-0ED807BD767C}"/>
              </a:ext>
            </a:extLst>
          </p:cNvPr>
          <p:cNvSpPr txBox="1"/>
          <p:nvPr/>
        </p:nvSpPr>
        <p:spPr>
          <a:xfrm>
            <a:off x="2526482" y="604931"/>
            <a:ext cx="5564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</p:txBody>
      </p:sp>
      <p:pic>
        <p:nvPicPr>
          <p:cNvPr id="13" name="Imagen 1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64005195-8591-C845-AC7A-131FB47F8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21" r="54079"/>
          <a:stretch/>
        </p:blipFill>
        <p:spPr>
          <a:xfrm>
            <a:off x="8090704" y="4296492"/>
            <a:ext cx="2716895" cy="973266"/>
          </a:xfrm>
          <a:prstGeom prst="rect">
            <a:avLst/>
          </a:prstGeom>
        </p:spPr>
      </p:pic>
      <p:pic>
        <p:nvPicPr>
          <p:cNvPr id="14" name="Imagen 1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6E1AF152-1E62-724C-85B5-7236AA475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45" b="88431"/>
          <a:stretch/>
        </p:blipFill>
        <p:spPr>
          <a:xfrm>
            <a:off x="5875564" y="2789094"/>
            <a:ext cx="4932035" cy="1507398"/>
          </a:xfrm>
          <a:prstGeom prst="rect">
            <a:avLst/>
          </a:prstGeom>
        </p:spPr>
      </p:pic>
      <p:pic>
        <p:nvPicPr>
          <p:cNvPr id="15" name="Imagen 1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F3E7736A-4316-604A-B9D8-8B74923A8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18" t="85121" r="2756" b="513"/>
          <a:stretch/>
        </p:blipFill>
        <p:spPr>
          <a:xfrm>
            <a:off x="5875564" y="4297705"/>
            <a:ext cx="2527656" cy="972053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67F49807-A5D3-BD42-A097-0D4E00636CCB}"/>
              </a:ext>
            </a:extLst>
          </p:cNvPr>
          <p:cNvSpPr txBox="1"/>
          <p:nvPr/>
        </p:nvSpPr>
        <p:spPr>
          <a:xfrm>
            <a:off x="2526482" y="604931"/>
            <a:ext cx="556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Montserrat" pitchFamily="2" charset="77"/>
              </a:rPr>
              <a:t>SOLUCIÓN DECISION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2F63FD1-0894-A042-8684-3C54B9939ABD}"/>
              </a:ext>
            </a:extLst>
          </p:cNvPr>
          <p:cNvSpPr txBox="1"/>
          <p:nvPr/>
        </p:nvSpPr>
        <p:spPr>
          <a:xfrm>
            <a:off x="1133862" y="2873987"/>
            <a:ext cx="444555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Montserrat" pitchFamily="2" charset="77"/>
              </a:rPr>
              <a:t>Para </a:t>
            </a:r>
            <a:r>
              <a:rPr lang="es-ES" sz="2000" dirty="0" err="1">
                <a:latin typeface="Montserrat" pitchFamily="2" charset="77"/>
              </a:rPr>
              <a:t>depositos</a:t>
            </a:r>
            <a:r>
              <a:rPr lang="es-ES" sz="2000" dirty="0">
                <a:latin typeface="Montserrat" pitchFamily="2" charset="77"/>
              </a:rPr>
              <a:t> de 10.000E a un año con un Euribor del 0,8% el % de error de estimación (FN/TP+TN) es de un 3% (1,8M) y las ganancias derivadas del algoritmo (TP) son </a:t>
            </a:r>
            <a:r>
              <a:rPr lang="es-ES" sz="3200" b="1" dirty="0">
                <a:latin typeface="Montserrat" pitchFamily="2" charset="77"/>
              </a:rPr>
              <a:t>27M</a:t>
            </a:r>
          </a:p>
          <a:p>
            <a:endParaRPr lang="es-ES" sz="2000" dirty="0">
              <a:solidFill>
                <a:schemeClr val="tx2">
                  <a:lumMod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854C0F5D-7651-AC45-BD6C-EAB0201CB29F}"/>
              </a:ext>
            </a:extLst>
          </p:cNvPr>
          <p:cNvSpPr/>
          <p:nvPr/>
        </p:nvSpPr>
        <p:spPr>
          <a:xfrm>
            <a:off x="-64267" y="6222558"/>
            <a:ext cx="1092707" cy="4983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3843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C00D9662-5CF3-4BF8-85EE-E1503E35D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39C7C206-8404-40AC-969B-40CE396E3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5" y="2105202"/>
            <a:ext cx="9360205" cy="4752798"/>
          </a:xfrm>
          <a:prstGeom prst="rect">
            <a:avLst/>
          </a:prstGeom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BEAD64B3-D01F-43C5-AFF5-7EDCC3D3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6" name="Rectangle 14">
            <a:extLst>
              <a:ext uri="{FF2B5EF4-FFF2-40B4-BE49-F238E27FC236}">
                <a16:creationId xmlns:a16="http://schemas.microsoft.com/office/drawing/2014/main" id="{5BF951FB-3496-4321-9E03-62C6C49A2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612CC157-1C7E-4345-89D3-52E61E0A1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B3554ECE-6F4C-4F12-B9C2-1A8072672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4428326" cy="68580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1D35B0FD-0F2F-4198-91DA-900B7FB3F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384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C2714B1-5DD9-3B45-9927-F01E45012647}"/>
              </a:ext>
            </a:extLst>
          </p:cNvPr>
          <p:cNvSpPr txBox="1">
            <a:spLocks/>
          </p:cNvSpPr>
          <p:nvPr/>
        </p:nvSpPr>
        <p:spPr>
          <a:xfrm>
            <a:off x="890293" y="264681"/>
            <a:ext cx="4375756" cy="12007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b="1" dirty="0">
                <a:latin typeface="Montserrat" pitchFamily="2" charset="77"/>
              </a:rPr>
              <a:t>ÍNDICE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4D431DDE-AAE1-DE46-BECA-A01C4912A60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24649" y="-10"/>
            <a:ext cx="6871716" cy="685800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546D28E1-BE24-5D4D-A3C6-9F80129C4963}"/>
              </a:ext>
            </a:extLst>
          </p:cNvPr>
          <p:cNvSpPr txBox="1">
            <a:spLocks/>
          </p:cNvSpPr>
          <p:nvPr/>
        </p:nvSpPr>
        <p:spPr>
          <a:xfrm>
            <a:off x="1926195" y="3594942"/>
            <a:ext cx="2659895" cy="5627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s-ES" sz="3600" b="1" dirty="0">
              <a:latin typeface="Montserrat" pitchFamily="2" charset="77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6F2E70CA-2883-7348-BFAB-FAC0C471ED69}"/>
              </a:ext>
            </a:extLst>
          </p:cNvPr>
          <p:cNvSpPr txBox="1">
            <a:spLocks/>
          </p:cNvSpPr>
          <p:nvPr/>
        </p:nvSpPr>
        <p:spPr>
          <a:xfrm>
            <a:off x="1191191" y="934732"/>
            <a:ext cx="4074858" cy="14644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s-ES" sz="2800" dirty="0">
              <a:latin typeface="Montserrat" pitchFamily="2" charset="77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DE9BEC65-148A-C049-ADCE-4863C7024C1D}"/>
              </a:ext>
            </a:extLst>
          </p:cNvPr>
          <p:cNvSpPr txBox="1">
            <a:spLocks/>
          </p:cNvSpPr>
          <p:nvPr/>
        </p:nvSpPr>
        <p:spPr>
          <a:xfrm>
            <a:off x="1453844" y="4523768"/>
            <a:ext cx="3514627" cy="14644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latin typeface="Montserrat" pitchFamily="2" charset="77"/>
              </a:rPr>
              <a:t> 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EB2F40AC-8468-824A-9142-91CFFCF24870}"/>
              </a:ext>
            </a:extLst>
          </p:cNvPr>
          <p:cNvSpPr txBox="1">
            <a:spLocks/>
          </p:cNvSpPr>
          <p:nvPr/>
        </p:nvSpPr>
        <p:spPr>
          <a:xfrm>
            <a:off x="1493679" y="1703952"/>
            <a:ext cx="3702881" cy="39816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latin typeface="Montserrat" pitchFamily="2" charset="77"/>
              </a:rPr>
              <a:t>1. PRESENTACIÓN </a:t>
            </a:r>
          </a:p>
          <a:p>
            <a:pPr algn="l"/>
            <a:endParaRPr lang="es-ES" sz="2800" dirty="0">
              <a:latin typeface="Montserrat" pitchFamily="2" charset="77"/>
            </a:endParaRPr>
          </a:p>
          <a:p>
            <a:pPr algn="l"/>
            <a:r>
              <a:rPr lang="es-ES" sz="2800" dirty="0">
                <a:latin typeface="Montserrat" pitchFamily="2" charset="77"/>
              </a:rPr>
              <a:t>2. EVOLUCIÓN </a:t>
            </a:r>
          </a:p>
          <a:p>
            <a:pPr algn="l"/>
            <a:endParaRPr lang="es-ES" sz="2800" dirty="0">
              <a:latin typeface="Montserrat" pitchFamily="2" charset="77"/>
            </a:endParaRPr>
          </a:p>
          <a:p>
            <a:pPr algn="l"/>
            <a:r>
              <a:rPr lang="es-ES" sz="2800" dirty="0">
                <a:latin typeface="Montserrat" pitchFamily="2" charset="77"/>
              </a:rPr>
              <a:t>3. PLAZO FIJO</a:t>
            </a:r>
          </a:p>
          <a:p>
            <a:pPr algn="l"/>
            <a:endParaRPr lang="es-ES" sz="2800" dirty="0">
              <a:latin typeface="Montserrat" pitchFamily="2" charset="77"/>
            </a:endParaRPr>
          </a:p>
          <a:p>
            <a:pPr algn="l"/>
            <a:r>
              <a:rPr lang="es-ES" sz="2800" dirty="0">
                <a:latin typeface="Montserrat" pitchFamily="2" charset="77"/>
              </a:rPr>
              <a:t>4. PRÉSTAMOS</a:t>
            </a:r>
          </a:p>
          <a:p>
            <a:pPr algn="l"/>
            <a:endParaRPr lang="es-ES" sz="2800" dirty="0">
              <a:latin typeface="Montserrat" pitchFamily="2" charset="77"/>
            </a:endParaRPr>
          </a:p>
          <a:p>
            <a:pPr algn="l"/>
            <a:r>
              <a:rPr lang="es-ES" sz="2800" dirty="0">
                <a:latin typeface="Montserrat" pitchFamily="2" charset="77"/>
              </a:rPr>
              <a:t>5. BITCOIN</a:t>
            </a:r>
          </a:p>
          <a:p>
            <a:pPr algn="l"/>
            <a:endParaRPr lang="es-ES" sz="2800" dirty="0">
              <a:latin typeface="Montserrat" pitchFamily="2" charset="77"/>
            </a:endParaRPr>
          </a:p>
          <a:p>
            <a:pPr algn="l"/>
            <a:r>
              <a:rPr lang="es-ES" sz="2800" dirty="0">
                <a:latin typeface="Montserrat" pitchFamily="2" charset="77"/>
              </a:rPr>
              <a:t>6. CASO REAL</a:t>
            </a:r>
          </a:p>
          <a:p>
            <a:pPr algn="l"/>
            <a:r>
              <a:rPr lang="es-ES" sz="2800" dirty="0">
                <a:latin typeface="Montserrat" pitchFamily="2" charset="77"/>
              </a:rPr>
              <a:t> </a:t>
            </a:r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940AF6BD-22B8-BB40-A38F-74AFE51F409A}"/>
              </a:ext>
            </a:extLst>
          </p:cNvPr>
          <p:cNvSpPr/>
          <p:nvPr/>
        </p:nvSpPr>
        <p:spPr>
          <a:xfrm>
            <a:off x="-64267" y="6222558"/>
            <a:ext cx="1092707" cy="4983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1437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C00D9662-5CF3-4BF8-85EE-E1503E35D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2A62A-C022-4826-BC90-2DA3CB4394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4833" r="-1" b="11209"/>
          <a:stretch/>
        </p:blipFill>
        <p:spPr>
          <a:xfrm>
            <a:off x="20" y="286439"/>
            <a:ext cx="12191980" cy="6857990"/>
          </a:xfrm>
          <a:prstGeom prst="rect">
            <a:avLst/>
          </a:prstGeom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39C7C206-8404-40AC-969B-40CE396E3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5" y="2105202"/>
            <a:ext cx="9360205" cy="4752798"/>
          </a:xfrm>
          <a:prstGeom prst="rect">
            <a:avLst/>
          </a:prstGeom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BEAD64B3-D01F-43C5-AFF5-7EDCC3D3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6" name="Rectangle 14">
            <a:extLst>
              <a:ext uri="{FF2B5EF4-FFF2-40B4-BE49-F238E27FC236}">
                <a16:creationId xmlns:a16="http://schemas.microsoft.com/office/drawing/2014/main" id="{5BF951FB-3496-4321-9E03-62C6C49A2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612CC157-1C7E-4345-89D3-52E61E0A1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B3554ECE-6F4C-4F12-B9C2-1A8072672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4428326" cy="68580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1D35B0FD-0F2F-4198-91DA-900B7FB3F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384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C2714B1-5DD9-3B45-9927-F01E45012647}"/>
              </a:ext>
            </a:extLst>
          </p:cNvPr>
          <p:cNvSpPr txBox="1">
            <a:spLocks/>
          </p:cNvSpPr>
          <p:nvPr/>
        </p:nvSpPr>
        <p:spPr>
          <a:xfrm>
            <a:off x="890293" y="264681"/>
            <a:ext cx="4375756" cy="12007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latin typeface="Montserrat" pitchFamily="2" charset="77"/>
              </a:rPr>
              <a:t>Depósitos a plazo fijo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46D28E1-BE24-5D4D-A3C6-9F80129C4963}"/>
              </a:ext>
            </a:extLst>
          </p:cNvPr>
          <p:cNvSpPr txBox="1">
            <a:spLocks/>
          </p:cNvSpPr>
          <p:nvPr/>
        </p:nvSpPr>
        <p:spPr>
          <a:xfrm>
            <a:off x="1926195" y="3594942"/>
            <a:ext cx="2659895" cy="5627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s-ES" sz="3600" b="1" dirty="0">
              <a:latin typeface="Montserrat" pitchFamily="2" charset="77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DE9BEC65-148A-C049-ADCE-4863C7024C1D}"/>
              </a:ext>
            </a:extLst>
          </p:cNvPr>
          <p:cNvSpPr txBox="1">
            <a:spLocks/>
          </p:cNvSpPr>
          <p:nvPr/>
        </p:nvSpPr>
        <p:spPr>
          <a:xfrm>
            <a:off x="1453844" y="4523768"/>
            <a:ext cx="3514627" cy="14644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latin typeface="Montserrat" pitchFamily="2" charset="77"/>
              </a:rPr>
              <a:t> 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BF69B47-E5BB-764B-85AB-4635D0D47271}"/>
              </a:ext>
            </a:extLst>
          </p:cNvPr>
          <p:cNvSpPr txBox="1"/>
          <p:nvPr/>
        </p:nvSpPr>
        <p:spPr>
          <a:xfrm>
            <a:off x="1246835" y="2458768"/>
            <a:ext cx="41865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Montserrat" pitchFamily="2" charset="77"/>
              </a:rPr>
              <a:t>1. SEGMENTACIÓN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accent2">
                    <a:lumMod val="50000"/>
                  </a:schemeClr>
                </a:solidFill>
                <a:latin typeface="Montserrat" pitchFamily="2" charset="77"/>
              </a:rPr>
              <a:t>2. PREDICCIÓN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2">
                  <a:lumMod val="25000"/>
                </a:schemeClr>
              </a:solidFill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Montserrat" pitchFamily="2" charset="77"/>
              </a:rPr>
              <a:t>3. CONCLUSIONES</a:t>
            </a:r>
          </a:p>
        </p:txBody>
      </p:sp>
      <p:sp>
        <p:nvSpPr>
          <p:cNvPr id="14" name="object 20">
            <a:extLst>
              <a:ext uri="{FF2B5EF4-FFF2-40B4-BE49-F238E27FC236}">
                <a16:creationId xmlns:a16="http://schemas.microsoft.com/office/drawing/2014/main" id="{538B81D3-10E4-8941-9DFF-24422B5F8040}"/>
              </a:ext>
            </a:extLst>
          </p:cNvPr>
          <p:cNvSpPr/>
          <p:nvPr/>
        </p:nvSpPr>
        <p:spPr>
          <a:xfrm>
            <a:off x="-64267" y="6222558"/>
            <a:ext cx="1092707" cy="4983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1904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2D48DD7-1330-B648-BBB7-C89C81E7F475}"/>
              </a:ext>
            </a:extLst>
          </p:cNvPr>
          <p:cNvSpPr txBox="1"/>
          <p:nvPr/>
        </p:nvSpPr>
        <p:spPr>
          <a:xfrm>
            <a:off x="1052839" y="-139239"/>
            <a:ext cx="51862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Montserrat" pitchFamily="2" charset="77"/>
              </a:rPr>
              <a:t> </a:t>
            </a:r>
          </a:p>
          <a:p>
            <a:r>
              <a:rPr lang="es-ES" sz="2000" dirty="0">
                <a:latin typeface="Montserrat" pitchFamily="2" charset="77"/>
              </a:rPr>
              <a:t>3. CONCLUSIONES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FD72622-8BED-6141-A9E0-0ED807BD767C}"/>
              </a:ext>
            </a:extLst>
          </p:cNvPr>
          <p:cNvSpPr txBox="1"/>
          <p:nvPr/>
        </p:nvSpPr>
        <p:spPr>
          <a:xfrm>
            <a:off x="2526482" y="604931"/>
            <a:ext cx="5564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7F49807-A5D3-BD42-A097-0D4E00636CCB}"/>
              </a:ext>
            </a:extLst>
          </p:cNvPr>
          <p:cNvSpPr txBox="1"/>
          <p:nvPr/>
        </p:nvSpPr>
        <p:spPr>
          <a:xfrm>
            <a:off x="2526482" y="604931"/>
            <a:ext cx="556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Montserrat" pitchFamily="2" charset="77"/>
              </a:rPr>
              <a:t>SOLUCIÓN FUTURAS CAMPAÑAS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</p:txBody>
      </p:sp>
      <p:graphicFrame>
        <p:nvGraphicFramePr>
          <p:cNvPr id="18" name="Chart 1">
            <a:extLst>
              <a:ext uri="{FF2B5EF4-FFF2-40B4-BE49-F238E27FC236}">
                <a16:creationId xmlns:a16="http://schemas.microsoft.com/office/drawing/2014/main" id="{C72E7A7D-C1E5-B24A-ABCE-A462A0F149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1876286"/>
              </p:ext>
            </p:extLst>
          </p:nvPr>
        </p:nvGraphicFramePr>
        <p:xfrm>
          <a:off x="1534467" y="3502925"/>
          <a:ext cx="4561533" cy="2829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2">
            <a:extLst>
              <a:ext uri="{FF2B5EF4-FFF2-40B4-BE49-F238E27FC236}">
                <a16:creationId xmlns:a16="http://schemas.microsoft.com/office/drawing/2014/main" id="{2E585ADE-B4C9-024D-9C24-B4BD1F6F41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0353032"/>
              </p:ext>
            </p:extLst>
          </p:nvPr>
        </p:nvGraphicFramePr>
        <p:xfrm>
          <a:off x="6156615" y="3502925"/>
          <a:ext cx="4561533" cy="2823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CuadroTexto 19">
            <a:extLst>
              <a:ext uri="{FF2B5EF4-FFF2-40B4-BE49-F238E27FC236}">
                <a16:creationId xmlns:a16="http://schemas.microsoft.com/office/drawing/2014/main" id="{E7341E94-136F-604D-BA9C-CA196B788D92}"/>
              </a:ext>
            </a:extLst>
          </p:cNvPr>
          <p:cNvSpPr txBox="1"/>
          <p:nvPr/>
        </p:nvSpPr>
        <p:spPr>
          <a:xfrm>
            <a:off x="1391360" y="1266650"/>
            <a:ext cx="76905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Montserrat" pitchFamily="2" charset="77"/>
              </a:rPr>
              <a:t>Introducir técnicas de procesado del lenguaje natural para mejorar </a:t>
            </a:r>
            <a:r>
              <a:rPr lang="es-ES" sz="2000" dirty="0" err="1">
                <a:latin typeface="Montserrat" pitchFamily="2" charset="77"/>
              </a:rPr>
              <a:t>incremetar</a:t>
            </a:r>
            <a:r>
              <a:rPr lang="es-ES" sz="2000" dirty="0">
                <a:latin typeface="Montserrat" pitchFamily="2" charset="77"/>
              </a:rPr>
              <a:t> la duración de las llamadas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F0F20B7-1E37-7646-98D0-53D288953B51}"/>
              </a:ext>
            </a:extLst>
          </p:cNvPr>
          <p:cNvSpPr txBox="1"/>
          <p:nvPr/>
        </p:nvSpPr>
        <p:spPr>
          <a:xfrm>
            <a:off x="1391360" y="2004290"/>
            <a:ext cx="769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Montserrat" pitchFamily="2" charset="77"/>
              </a:rPr>
              <a:t>Darnos acceso a la composición de la cartera de inversión de los clientes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9870DC74-EE81-3344-AE67-1F5F255B0AEB}"/>
              </a:ext>
            </a:extLst>
          </p:cNvPr>
          <p:cNvSpPr/>
          <p:nvPr/>
        </p:nvSpPr>
        <p:spPr>
          <a:xfrm>
            <a:off x="-64267" y="6222558"/>
            <a:ext cx="1092707" cy="4983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3489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C00D9662-5CF3-4BF8-85EE-E1503E35D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2A62A-C022-4826-BC90-2DA3CB4394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4833" r="-1" b="11209"/>
          <a:stretch/>
        </p:blipFill>
        <p:spPr>
          <a:xfrm>
            <a:off x="20" y="286439"/>
            <a:ext cx="12191980" cy="6857990"/>
          </a:xfrm>
          <a:prstGeom prst="rect">
            <a:avLst/>
          </a:prstGeom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39C7C206-8404-40AC-969B-40CE396E3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5" y="2105202"/>
            <a:ext cx="9360205" cy="4752798"/>
          </a:xfrm>
          <a:prstGeom prst="rect">
            <a:avLst/>
          </a:prstGeom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BEAD64B3-D01F-43C5-AFF5-7EDCC3D3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6" name="Rectangle 14">
            <a:extLst>
              <a:ext uri="{FF2B5EF4-FFF2-40B4-BE49-F238E27FC236}">
                <a16:creationId xmlns:a16="http://schemas.microsoft.com/office/drawing/2014/main" id="{5BF951FB-3496-4321-9E03-62C6C49A2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612CC157-1C7E-4345-89D3-52E61E0A1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B3554ECE-6F4C-4F12-B9C2-1A8072672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4428326" cy="68580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1D35B0FD-0F2F-4198-91DA-900B7FB3F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384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C2714B1-5DD9-3B45-9927-F01E45012647}"/>
              </a:ext>
            </a:extLst>
          </p:cNvPr>
          <p:cNvSpPr txBox="1">
            <a:spLocks/>
          </p:cNvSpPr>
          <p:nvPr/>
        </p:nvSpPr>
        <p:spPr>
          <a:xfrm>
            <a:off x="890293" y="264681"/>
            <a:ext cx="4375756" cy="12007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latin typeface="Montserrat" pitchFamily="2" charset="77"/>
              </a:rPr>
              <a:t>Préstamos 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46D28E1-BE24-5D4D-A3C6-9F80129C4963}"/>
              </a:ext>
            </a:extLst>
          </p:cNvPr>
          <p:cNvSpPr txBox="1">
            <a:spLocks/>
          </p:cNvSpPr>
          <p:nvPr/>
        </p:nvSpPr>
        <p:spPr>
          <a:xfrm>
            <a:off x="1926195" y="3594942"/>
            <a:ext cx="2659895" cy="5627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s-ES" sz="3600" b="1" dirty="0">
              <a:latin typeface="Montserrat" pitchFamily="2" charset="77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DE9BEC65-148A-C049-ADCE-4863C7024C1D}"/>
              </a:ext>
            </a:extLst>
          </p:cNvPr>
          <p:cNvSpPr txBox="1">
            <a:spLocks/>
          </p:cNvSpPr>
          <p:nvPr/>
        </p:nvSpPr>
        <p:spPr>
          <a:xfrm>
            <a:off x="1453844" y="4523768"/>
            <a:ext cx="3514627" cy="14644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latin typeface="Montserrat" pitchFamily="2" charset="77"/>
              </a:rPr>
              <a:t> 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BF69B47-E5BB-764B-85AB-4635D0D47271}"/>
              </a:ext>
            </a:extLst>
          </p:cNvPr>
          <p:cNvSpPr txBox="1"/>
          <p:nvPr/>
        </p:nvSpPr>
        <p:spPr>
          <a:xfrm>
            <a:off x="1246835" y="2458768"/>
            <a:ext cx="41865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Montserrat" pitchFamily="2" charset="77"/>
              </a:rPr>
              <a:t>1. FILTRADO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Montserrat" pitchFamily="2" charset="77"/>
              </a:rPr>
              <a:t>2. PREDICCIÓN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2">
                  <a:lumMod val="25000"/>
                </a:schemeClr>
              </a:solidFill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Montserrat" pitchFamily="2" charset="77"/>
              </a:rPr>
              <a:t>3. CONCLUSIONES</a:t>
            </a:r>
          </a:p>
        </p:txBody>
      </p:sp>
      <p:sp>
        <p:nvSpPr>
          <p:cNvPr id="14" name="object 20">
            <a:extLst>
              <a:ext uri="{FF2B5EF4-FFF2-40B4-BE49-F238E27FC236}">
                <a16:creationId xmlns:a16="http://schemas.microsoft.com/office/drawing/2014/main" id="{FAEFAA07-3903-AE43-97E1-CA79D4BC9F59}"/>
              </a:ext>
            </a:extLst>
          </p:cNvPr>
          <p:cNvSpPr/>
          <p:nvPr/>
        </p:nvSpPr>
        <p:spPr>
          <a:xfrm>
            <a:off x="-64267" y="6222558"/>
            <a:ext cx="1092707" cy="4983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9831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2D48DD7-1330-B648-BBB7-C89C81E7F475}"/>
              </a:ext>
            </a:extLst>
          </p:cNvPr>
          <p:cNvSpPr txBox="1"/>
          <p:nvPr/>
        </p:nvSpPr>
        <p:spPr>
          <a:xfrm>
            <a:off x="1052839" y="-139239"/>
            <a:ext cx="51862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Montserrat" pitchFamily="2" charset="77"/>
              </a:rPr>
              <a:t> </a:t>
            </a:r>
          </a:p>
          <a:p>
            <a:r>
              <a:rPr lang="es-ES" sz="2000" dirty="0">
                <a:latin typeface="Montserrat" pitchFamily="2" charset="77"/>
              </a:rPr>
              <a:t>1. FILTRADO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6AFB43-73ED-F349-8716-14622CD6AC2F}"/>
              </a:ext>
            </a:extLst>
          </p:cNvPr>
          <p:cNvSpPr txBox="1"/>
          <p:nvPr/>
        </p:nvSpPr>
        <p:spPr>
          <a:xfrm>
            <a:off x="1823644" y="1756877"/>
            <a:ext cx="79106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Montserrat" pitchFamily="2" charset="77"/>
              </a:rPr>
              <a:t>LIMPIEZA DE DATOS</a:t>
            </a:r>
          </a:p>
          <a:p>
            <a:r>
              <a:rPr lang="es-ES" sz="2000" dirty="0">
                <a:latin typeface="Montserrat" pitchFamily="2" charset="77"/>
              </a:rPr>
              <a:t>	Eliminación columnas 60% </a:t>
            </a:r>
            <a:r>
              <a:rPr lang="es-ES" sz="2000" dirty="0" err="1">
                <a:latin typeface="Montserrat" pitchFamily="2" charset="77"/>
              </a:rPr>
              <a:t>missing</a:t>
            </a:r>
            <a:r>
              <a:rPr lang="es-ES" sz="2000" dirty="0">
                <a:latin typeface="Montserrat" pitchFamily="2" charset="77"/>
              </a:rPr>
              <a:t> </a:t>
            </a:r>
            <a:r>
              <a:rPr lang="es-ES" sz="2000" dirty="0" err="1">
                <a:latin typeface="Montserrat" pitchFamily="2" charset="77"/>
              </a:rPr>
              <a:t>value</a:t>
            </a:r>
            <a:endParaRPr lang="es-ES" sz="20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Montserrat" pitchFamily="2" charset="77"/>
              </a:rPr>
              <a:t>CLASIFICACIÓN DEL DATA-SET POR CREDIT SCORE</a:t>
            </a:r>
          </a:p>
          <a:p>
            <a:r>
              <a:rPr lang="es-ES" sz="2000" dirty="0">
                <a:latin typeface="Montserrat" pitchFamily="2" charset="77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</p:txBody>
      </p:sp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81278C96-C327-8B44-BA9E-A2283C02B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8" t="12497" r="68203" b="9788"/>
          <a:stretch/>
        </p:blipFill>
        <p:spPr>
          <a:xfrm>
            <a:off x="7799145" y="1808042"/>
            <a:ext cx="1010427" cy="1254013"/>
          </a:xfrm>
          <a:prstGeom prst="rect">
            <a:avLst/>
          </a:prstGeom>
        </p:spPr>
      </p:pic>
      <p:sp>
        <p:nvSpPr>
          <p:cNvPr id="6" name="object 20">
            <a:extLst>
              <a:ext uri="{FF2B5EF4-FFF2-40B4-BE49-F238E27FC236}">
                <a16:creationId xmlns:a16="http://schemas.microsoft.com/office/drawing/2014/main" id="{0FC70B1D-0233-8C47-97A5-7170365D18EA}"/>
              </a:ext>
            </a:extLst>
          </p:cNvPr>
          <p:cNvSpPr/>
          <p:nvPr/>
        </p:nvSpPr>
        <p:spPr>
          <a:xfrm>
            <a:off x="-64267" y="6222558"/>
            <a:ext cx="1092707" cy="4983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5144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C00D9662-5CF3-4BF8-85EE-E1503E35D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2A62A-C022-4826-BC90-2DA3CB4394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4833" r="-1" b="11209"/>
          <a:stretch/>
        </p:blipFill>
        <p:spPr>
          <a:xfrm>
            <a:off x="20" y="286439"/>
            <a:ext cx="12191980" cy="6857990"/>
          </a:xfrm>
          <a:prstGeom prst="rect">
            <a:avLst/>
          </a:prstGeom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39C7C206-8404-40AC-969B-40CE396E3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5" y="2105202"/>
            <a:ext cx="9360205" cy="4752798"/>
          </a:xfrm>
          <a:prstGeom prst="rect">
            <a:avLst/>
          </a:prstGeom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BEAD64B3-D01F-43C5-AFF5-7EDCC3D3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6" name="Rectangle 14">
            <a:extLst>
              <a:ext uri="{FF2B5EF4-FFF2-40B4-BE49-F238E27FC236}">
                <a16:creationId xmlns:a16="http://schemas.microsoft.com/office/drawing/2014/main" id="{5BF951FB-3496-4321-9E03-62C6C49A2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612CC157-1C7E-4345-89D3-52E61E0A1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B3554ECE-6F4C-4F12-B9C2-1A8072672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4428326" cy="68580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1D35B0FD-0F2F-4198-91DA-900B7FB3F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384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C2714B1-5DD9-3B45-9927-F01E45012647}"/>
              </a:ext>
            </a:extLst>
          </p:cNvPr>
          <p:cNvSpPr txBox="1">
            <a:spLocks/>
          </p:cNvSpPr>
          <p:nvPr/>
        </p:nvSpPr>
        <p:spPr>
          <a:xfrm>
            <a:off x="890293" y="264681"/>
            <a:ext cx="4375756" cy="12007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latin typeface="Montserrat" pitchFamily="2" charset="77"/>
              </a:rPr>
              <a:t>Préstamos 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46D28E1-BE24-5D4D-A3C6-9F80129C4963}"/>
              </a:ext>
            </a:extLst>
          </p:cNvPr>
          <p:cNvSpPr txBox="1">
            <a:spLocks/>
          </p:cNvSpPr>
          <p:nvPr/>
        </p:nvSpPr>
        <p:spPr>
          <a:xfrm>
            <a:off x="1926195" y="3594942"/>
            <a:ext cx="2659895" cy="5627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s-ES" sz="3600" b="1" dirty="0">
              <a:latin typeface="Montserrat" pitchFamily="2" charset="77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DE9BEC65-148A-C049-ADCE-4863C7024C1D}"/>
              </a:ext>
            </a:extLst>
          </p:cNvPr>
          <p:cNvSpPr txBox="1">
            <a:spLocks/>
          </p:cNvSpPr>
          <p:nvPr/>
        </p:nvSpPr>
        <p:spPr>
          <a:xfrm>
            <a:off x="1453844" y="4523768"/>
            <a:ext cx="3514627" cy="14644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latin typeface="Montserrat" pitchFamily="2" charset="77"/>
              </a:rPr>
              <a:t> 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BF69B47-E5BB-764B-85AB-4635D0D47271}"/>
              </a:ext>
            </a:extLst>
          </p:cNvPr>
          <p:cNvSpPr txBox="1"/>
          <p:nvPr/>
        </p:nvSpPr>
        <p:spPr>
          <a:xfrm>
            <a:off x="1246835" y="2458768"/>
            <a:ext cx="41865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accent2">
                    <a:lumMod val="50000"/>
                  </a:schemeClr>
                </a:solidFill>
                <a:latin typeface="Montserrat" pitchFamily="2" charset="77"/>
              </a:rPr>
              <a:t>1. FILTRADO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Montserrat" pitchFamily="2" charset="77"/>
              </a:rPr>
              <a:t>2. PREDICCIÓN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2">
                  <a:lumMod val="25000"/>
                </a:schemeClr>
              </a:solidFill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Montserrat" pitchFamily="2" charset="77"/>
              </a:rPr>
              <a:t>3. CONCLUSIONES</a:t>
            </a:r>
          </a:p>
        </p:txBody>
      </p:sp>
      <p:sp>
        <p:nvSpPr>
          <p:cNvPr id="14" name="object 20">
            <a:extLst>
              <a:ext uri="{FF2B5EF4-FFF2-40B4-BE49-F238E27FC236}">
                <a16:creationId xmlns:a16="http://schemas.microsoft.com/office/drawing/2014/main" id="{E21A7FDC-6BA6-3843-B0D4-E28B13694454}"/>
              </a:ext>
            </a:extLst>
          </p:cNvPr>
          <p:cNvSpPr/>
          <p:nvPr/>
        </p:nvSpPr>
        <p:spPr>
          <a:xfrm>
            <a:off x="-64267" y="6222558"/>
            <a:ext cx="1092707" cy="4983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885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2D48DD7-1330-B648-BBB7-C89C81E7F475}"/>
              </a:ext>
            </a:extLst>
          </p:cNvPr>
          <p:cNvSpPr txBox="1"/>
          <p:nvPr/>
        </p:nvSpPr>
        <p:spPr>
          <a:xfrm>
            <a:off x="1052839" y="-139239"/>
            <a:ext cx="51862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Montserrat" pitchFamily="2" charset="77"/>
              </a:rPr>
              <a:t> </a:t>
            </a:r>
          </a:p>
          <a:p>
            <a:r>
              <a:rPr lang="es-ES" sz="2000" dirty="0">
                <a:latin typeface="Montserrat" pitchFamily="2" charset="77"/>
              </a:rPr>
              <a:t>2. PREDICCIÓN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6AFB43-73ED-F349-8716-14622CD6AC2F}"/>
              </a:ext>
            </a:extLst>
          </p:cNvPr>
          <p:cNvSpPr txBox="1"/>
          <p:nvPr/>
        </p:nvSpPr>
        <p:spPr>
          <a:xfrm>
            <a:off x="1575649" y="2445483"/>
            <a:ext cx="47914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Montserrat" pitchFamily="2" charset="77"/>
              </a:rPr>
              <a:t>PROTOTIPAJE Y COMPARACIÓN DE ALGORITMOS</a:t>
            </a:r>
          </a:p>
          <a:p>
            <a:endParaRPr lang="es-ES" sz="2000" dirty="0">
              <a:latin typeface="Montserrat" pitchFamily="2" charset="77"/>
            </a:endParaRPr>
          </a:p>
        </p:txBody>
      </p:sp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C85A1120-361C-E941-89AF-93EEFF6268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8626"/>
          <a:stretch/>
        </p:blipFill>
        <p:spPr>
          <a:xfrm>
            <a:off x="3388902" y="1533917"/>
            <a:ext cx="860362" cy="710503"/>
          </a:xfrm>
          <a:prstGeom prst="rect">
            <a:avLst/>
          </a:prstGeom>
        </p:spPr>
      </p:pic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5F42143E-E385-4A44-8341-F7AEFADCC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8" t="12497" r="68203" b="9788"/>
          <a:stretch/>
        </p:blipFill>
        <p:spPr>
          <a:xfrm>
            <a:off x="8147350" y="1414628"/>
            <a:ext cx="1010427" cy="1254013"/>
          </a:xfrm>
          <a:prstGeom prst="rect">
            <a:avLst/>
          </a:prstGeom>
        </p:spPr>
      </p:pic>
      <p:pic>
        <p:nvPicPr>
          <p:cNvPr id="8" name="Imagen 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07B6346-142B-F747-9DF7-052B6D2CE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8626"/>
          <a:stretch/>
        </p:blipFill>
        <p:spPr>
          <a:xfrm>
            <a:off x="12428794" y="1533917"/>
            <a:ext cx="860362" cy="71050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9E53984-CB4A-7F4D-B055-1D8870581B97}"/>
              </a:ext>
            </a:extLst>
          </p:cNvPr>
          <p:cNvSpPr txBox="1"/>
          <p:nvPr/>
        </p:nvSpPr>
        <p:spPr>
          <a:xfrm>
            <a:off x="6491032" y="2767280"/>
            <a:ext cx="4791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Montserrat" pitchFamily="2" charset="77"/>
              </a:rPr>
              <a:t>ANALISIS Y LIMPIEZA DE DATOS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  <a:p>
            <a:endParaRPr lang="es-ES" sz="2000" dirty="0">
              <a:latin typeface="Montserrat" pitchFamily="2" charset="77"/>
            </a:endParaRPr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F0A29043-E8DA-3346-8B7A-226AB84C6AC7}"/>
              </a:ext>
            </a:extLst>
          </p:cNvPr>
          <p:cNvSpPr/>
          <p:nvPr/>
        </p:nvSpPr>
        <p:spPr>
          <a:xfrm>
            <a:off x="-64267" y="6222558"/>
            <a:ext cx="1092707" cy="4983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4512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2D48DD7-1330-B648-BBB7-C89C81E7F475}"/>
              </a:ext>
            </a:extLst>
          </p:cNvPr>
          <p:cNvSpPr txBox="1"/>
          <p:nvPr/>
        </p:nvSpPr>
        <p:spPr>
          <a:xfrm>
            <a:off x="1052839" y="-139239"/>
            <a:ext cx="51862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Montserrat" pitchFamily="2" charset="77"/>
              </a:rPr>
              <a:t> </a:t>
            </a:r>
          </a:p>
          <a:p>
            <a:r>
              <a:rPr lang="es-ES" sz="2000" dirty="0">
                <a:latin typeface="Montserrat" pitchFamily="2" charset="77"/>
              </a:rPr>
              <a:t>2. PREDICCIÓN</a:t>
            </a:r>
          </a:p>
        </p:txBody>
      </p:sp>
      <p:pic>
        <p:nvPicPr>
          <p:cNvPr id="8" name="Imagen 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07B6346-142B-F747-9DF7-052B6D2CE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8626"/>
          <a:stretch/>
        </p:blipFill>
        <p:spPr>
          <a:xfrm>
            <a:off x="12428794" y="1533917"/>
            <a:ext cx="860362" cy="71050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FD72622-8BED-6141-A9E0-0ED807BD767C}"/>
              </a:ext>
            </a:extLst>
          </p:cNvPr>
          <p:cNvSpPr txBox="1"/>
          <p:nvPr/>
        </p:nvSpPr>
        <p:spPr>
          <a:xfrm>
            <a:off x="2526482" y="604931"/>
            <a:ext cx="4615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Montserrat" pitchFamily="2" charset="77"/>
              </a:rPr>
              <a:t>ELECCIÓN DE ALGORTIMOS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C3BF2DDE-9633-2249-841F-557326F1D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077480"/>
              </p:ext>
            </p:extLst>
          </p:nvPr>
        </p:nvGraphicFramePr>
        <p:xfrm>
          <a:off x="2032000" y="2647482"/>
          <a:ext cx="8127999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47910317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26591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56777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ALGORITIMO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ACCURACY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ROC 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27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DECISION TREE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0.67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0.99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724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LOGISTIC REGRESSIO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0.65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0.96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343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MULTILAYER PERCEPTRON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0.66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0.98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96656"/>
                  </a:ext>
                </a:extLst>
              </a:tr>
            </a:tbl>
          </a:graphicData>
        </a:graphic>
      </p:graphicFrame>
      <p:sp>
        <p:nvSpPr>
          <p:cNvPr id="12" name="object 20">
            <a:extLst>
              <a:ext uri="{FF2B5EF4-FFF2-40B4-BE49-F238E27FC236}">
                <a16:creationId xmlns:a16="http://schemas.microsoft.com/office/drawing/2014/main" id="{6175CA5B-059E-F847-AB5D-2DA2C068658C}"/>
              </a:ext>
            </a:extLst>
          </p:cNvPr>
          <p:cNvSpPr/>
          <p:nvPr/>
        </p:nvSpPr>
        <p:spPr>
          <a:xfrm>
            <a:off x="-64267" y="6222558"/>
            <a:ext cx="1092707" cy="4983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6000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2D48DD7-1330-B648-BBB7-C89C81E7F475}"/>
              </a:ext>
            </a:extLst>
          </p:cNvPr>
          <p:cNvSpPr txBox="1"/>
          <p:nvPr/>
        </p:nvSpPr>
        <p:spPr>
          <a:xfrm>
            <a:off x="1052839" y="-139239"/>
            <a:ext cx="51862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Montserrat" pitchFamily="2" charset="77"/>
              </a:rPr>
              <a:t> </a:t>
            </a:r>
          </a:p>
          <a:p>
            <a:r>
              <a:rPr lang="es-ES" sz="2000" dirty="0">
                <a:latin typeface="Montserrat" pitchFamily="2" charset="77"/>
              </a:rPr>
              <a:t>2. PREDICCIÓN</a:t>
            </a:r>
          </a:p>
        </p:txBody>
      </p:sp>
      <p:pic>
        <p:nvPicPr>
          <p:cNvPr id="8" name="Imagen 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07B6346-142B-F747-9DF7-052B6D2CE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8626"/>
          <a:stretch/>
        </p:blipFill>
        <p:spPr>
          <a:xfrm>
            <a:off x="12428794" y="1533917"/>
            <a:ext cx="860362" cy="71050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FD72622-8BED-6141-A9E0-0ED807BD767C}"/>
              </a:ext>
            </a:extLst>
          </p:cNvPr>
          <p:cNvSpPr txBox="1"/>
          <p:nvPr/>
        </p:nvSpPr>
        <p:spPr>
          <a:xfrm>
            <a:off x="2526482" y="604931"/>
            <a:ext cx="556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Montserrat" pitchFamily="2" charset="77"/>
              </a:rPr>
              <a:t>SOLUCIÓN DECISION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AB30529A-A2B8-A04A-9FD7-DC81C89DC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998280"/>
              </p:ext>
            </p:extLst>
          </p:nvPr>
        </p:nvGraphicFramePr>
        <p:xfrm>
          <a:off x="2231428" y="1746183"/>
          <a:ext cx="723888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2963">
                  <a:extLst>
                    <a:ext uri="{9D8B030D-6E8A-4147-A177-3AD203B41FA5}">
                      <a16:colId xmlns:a16="http://schemas.microsoft.com/office/drawing/2014/main" val="3479103177"/>
                    </a:ext>
                  </a:extLst>
                </a:gridCol>
                <a:gridCol w="2412963">
                  <a:extLst>
                    <a:ext uri="{9D8B030D-6E8A-4147-A177-3AD203B41FA5}">
                      <a16:colId xmlns:a16="http://schemas.microsoft.com/office/drawing/2014/main" val="312659167"/>
                    </a:ext>
                  </a:extLst>
                </a:gridCol>
                <a:gridCol w="2412963">
                  <a:extLst>
                    <a:ext uri="{9D8B030D-6E8A-4147-A177-3AD203B41FA5}">
                      <a16:colId xmlns:a16="http://schemas.microsoft.com/office/drawing/2014/main" val="3456777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ALGORITIMO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ACCURACY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ROC 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27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DECISION TREE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0.67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0.99</a:t>
                      </a:r>
                    </a:p>
                  </a:txBody>
                  <a:tcPr>
                    <a:solidFill>
                      <a:srgbClr val="2B3C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724101"/>
                  </a:ext>
                </a:extLst>
              </a:tr>
            </a:tbl>
          </a:graphicData>
        </a:graphic>
      </p:graphicFrame>
      <p:pic>
        <p:nvPicPr>
          <p:cNvPr id="13" name="Imagen 12">
            <a:extLst>
              <a:ext uri="{FF2B5EF4-FFF2-40B4-BE49-F238E27FC236}">
                <a16:creationId xmlns:a16="http://schemas.microsoft.com/office/drawing/2014/main" id="{6F609E5F-E4A5-A848-BF56-48ED847E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99" y="3059298"/>
            <a:ext cx="5005489" cy="349341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FCE792D-1747-9646-B66F-E7262D641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59297"/>
            <a:ext cx="5047200" cy="3493413"/>
          </a:xfrm>
          <a:prstGeom prst="rect">
            <a:avLst/>
          </a:prstGeom>
        </p:spPr>
      </p:pic>
      <p:sp>
        <p:nvSpPr>
          <p:cNvPr id="15" name="object 20">
            <a:extLst>
              <a:ext uri="{FF2B5EF4-FFF2-40B4-BE49-F238E27FC236}">
                <a16:creationId xmlns:a16="http://schemas.microsoft.com/office/drawing/2014/main" id="{CCE9B211-8C5B-544E-A271-995EF426886F}"/>
              </a:ext>
            </a:extLst>
          </p:cNvPr>
          <p:cNvSpPr/>
          <p:nvPr/>
        </p:nvSpPr>
        <p:spPr>
          <a:xfrm>
            <a:off x="-64267" y="6222558"/>
            <a:ext cx="1092707" cy="4983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5560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7F967B3-9DC8-574F-B864-1A860F24D534}"/>
              </a:ext>
            </a:extLst>
          </p:cNvPr>
          <p:cNvSpPr txBox="1"/>
          <p:nvPr/>
        </p:nvSpPr>
        <p:spPr>
          <a:xfrm>
            <a:off x="1052839" y="-139239"/>
            <a:ext cx="51862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Montserrat" pitchFamily="2" charset="77"/>
              </a:rPr>
              <a:t> </a:t>
            </a:r>
          </a:p>
          <a:p>
            <a:r>
              <a:rPr lang="es-ES" sz="2000" dirty="0">
                <a:latin typeface="Montserrat" pitchFamily="2" charset="77"/>
              </a:rPr>
              <a:t>2. ENTRENAMIENTO DE MODELO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01703E7-CF37-B546-8BA3-03780F60B860}"/>
              </a:ext>
            </a:extLst>
          </p:cNvPr>
          <p:cNvSpPr txBox="1"/>
          <p:nvPr/>
        </p:nvSpPr>
        <p:spPr>
          <a:xfrm>
            <a:off x="1453254" y="1182231"/>
            <a:ext cx="66048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Montserrat" pitchFamily="2" charset="77"/>
              </a:rPr>
              <a:t>2.1 ARBOL DE DECISIÓN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Montserrat" pitchFamily="2" charset="77"/>
              </a:rPr>
              <a:t>Cross </a:t>
            </a:r>
            <a:r>
              <a:rPr lang="es-ES" sz="2000" dirty="0" err="1">
                <a:latin typeface="Montserrat" pitchFamily="2" charset="77"/>
              </a:rPr>
              <a:t>Validation</a:t>
            </a:r>
            <a:r>
              <a:rPr lang="es-ES" sz="2000" dirty="0">
                <a:latin typeface="Montserrat" pitchFamily="2" charset="77"/>
              </a:rPr>
              <a:t>, </a:t>
            </a:r>
            <a:r>
              <a:rPr lang="es-ES" sz="2000" dirty="0">
                <a:latin typeface="Montserrat" pitchFamily="2" charset="77"/>
                <a:sym typeface="Wingdings" pitchFamily="2" charset="2"/>
              </a:rPr>
              <a:t> evitar </a:t>
            </a:r>
            <a:r>
              <a:rPr lang="es-ES" sz="2000" dirty="0" err="1">
                <a:latin typeface="Montserrat" pitchFamily="2" charset="77"/>
                <a:sym typeface="Wingdings" pitchFamily="2" charset="2"/>
              </a:rPr>
              <a:t>Overfitting</a:t>
            </a:r>
            <a:endParaRPr lang="es-ES" sz="2000" dirty="0">
              <a:latin typeface="Montserrat" pitchFamily="2" charset="77"/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 err="1">
                <a:latin typeface="Montserrat" pitchFamily="2" charset="77"/>
                <a:sym typeface="Wingdings" pitchFamily="2" charset="2"/>
              </a:rPr>
              <a:t>Clasificacioln</a:t>
            </a:r>
            <a:r>
              <a:rPr lang="es-ES" sz="2000" dirty="0">
                <a:latin typeface="Montserrat" pitchFamily="2" charset="77"/>
                <a:sym typeface="Wingdings" pitchFamily="2" charset="2"/>
              </a:rPr>
              <a:t> de </a:t>
            </a:r>
            <a:r>
              <a:rPr lang="es-ES" sz="2000" dirty="0" err="1">
                <a:latin typeface="Montserrat" pitchFamily="2" charset="77"/>
                <a:sym typeface="Wingdings" pitchFamily="2" charset="2"/>
              </a:rPr>
              <a:t>Credit</a:t>
            </a:r>
            <a:r>
              <a:rPr lang="es-ES" sz="2000" dirty="0">
                <a:latin typeface="Montserrat" pitchFamily="2" charset="77"/>
                <a:sym typeface="Wingdings" pitchFamily="2" charset="2"/>
              </a:rPr>
              <a:t> Score:</a:t>
            </a:r>
          </a:p>
          <a:p>
            <a:pPr lvl="3"/>
            <a:r>
              <a:rPr lang="es-ES" sz="2000" dirty="0">
                <a:latin typeface="Montserrat" pitchFamily="2" charset="77"/>
                <a:sym typeface="Wingdings" pitchFamily="2" charset="2"/>
              </a:rPr>
              <a:t>		 </a:t>
            </a:r>
            <a:r>
              <a:rPr lang="es-ES" sz="2000" dirty="0" err="1">
                <a:latin typeface="Montserrat" pitchFamily="2" charset="77"/>
                <a:sym typeface="Wingdings" pitchFamily="2" charset="2"/>
              </a:rPr>
              <a:t>Bad</a:t>
            </a:r>
            <a:r>
              <a:rPr lang="es-ES" sz="2000" dirty="0">
                <a:latin typeface="Montserrat" pitchFamily="2" charset="77"/>
                <a:sym typeface="Wingdings" pitchFamily="2" charset="2"/>
              </a:rPr>
              <a:t> &lt;629 </a:t>
            </a:r>
          </a:p>
          <a:p>
            <a:pPr marL="2628900" lvl="5" indent="-342900">
              <a:buFont typeface="Wingdings" pitchFamily="2" charset="2"/>
              <a:buChar char="à"/>
            </a:pPr>
            <a:r>
              <a:rPr lang="es-ES" sz="2000" dirty="0">
                <a:latin typeface="Montserrat" pitchFamily="2" charset="77"/>
                <a:sym typeface="Wingdings" pitchFamily="2" charset="2"/>
              </a:rPr>
              <a:t>630 &lt; </a:t>
            </a:r>
            <a:r>
              <a:rPr lang="es-ES" sz="2000" dirty="0" err="1">
                <a:latin typeface="Montserrat" pitchFamily="2" charset="77"/>
                <a:sym typeface="Wingdings" pitchFamily="2" charset="2"/>
              </a:rPr>
              <a:t>Fair</a:t>
            </a:r>
            <a:r>
              <a:rPr lang="es-ES" sz="2000" dirty="0">
                <a:latin typeface="Montserrat" pitchFamily="2" charset="77"/>
                <a:sym typeface="Wingdings" pitchFamily="2" charset="2"/>
              </a:rPr>
              <a:t> &lt; 689</a:t>
            </a:r>
          </a:p>
          <a:p>
            <a:pPr marL="2628900" lvl="5" indent="-342900">
              <a:buFont typeface="Wingdings" pitchFamily="2" charset="2"/>
              <a:buChar char="à"/>
            </a:pPr>
            <a:r>
              <a:rPr lang="es-ES" sz="2000" dirty="0">
                <a:latin typeface="Montserrat" pitchFamily="2" charset="77"/>
                <a:sym typeface="Wingdings" pitchFamily="2" charset="2"/>
              </a:rPr>
              <a:t>690 &lt; </a:t>
            </a:r>
            <a:r>
              <a:rPr lang="es-ES" sz="2000" dirty="0" err="1">
                <a:latin typeface="Montserrat" pitchFamily="2" charset="77"/>
                <a:sym typeface="Wingdings" pitchFamily="2" charset="2"/>
              </a:rPr>
              <a:t>Good</a:t>
            </a:r>
            <a:r>
              <a:rPr lang="es-ES" sz="2000" dirty="0">
                <a:latin typeface="Montserrat" pitchFamily="2" charset="77"/>
                <a:sym typeface="Wingdings" pitchFamily="2" charset="2"/>
              </a:rPr>
              <a:t> &lt; 719</a:t>
            </a:r>
          </a:p>
          <a:p>
            <a:pPr marL="2628900" lvl="5" indent="-342900">
              <a:buFont typeface="Wingdings" pitchFamily="2" charset="2"/>
              <a:buChar char="à"/>
            </a:pPr>
            <a:r>
              <a:rPr lang="es-ES" sz="2000" dirty="0" err="1">
                <a:latin typeface="Montserrat" pitchFamily="2" charset="77"/>
                <a:sym typeface="Wingdings" pitchFamily="2" charset="2"/>
              </a:rPr>
              <a:t>Excellent</a:t>
            </a:r>
            <a:r>
              <a:rPr lang="es-ES" sz="2000" dirty="0">
                <a:latin typeface="Montserrat" pitchFamily="2" charset="77"/>
                <a:sym typeface="Wingdings" pitchFamily="2" charset="2"/>
              </a:rPr>
              <a:t> &gt; 720	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45EC25F-6DA5-C54C-92F7-A8E72A971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487099"/>
              </p:ext>
            </p:extLst>
          </p:nvPr>
        </p:nvGraphicFramePr>
        <p:xfrm>
          <a:off x="2032000" y="4089376"/>
          <a:ext cx="8127999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47910317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26591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56777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ALGORITIMO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ACCURACY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ROC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727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DECISION TREE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0.67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0.99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724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LOGISTIC REGRESSIO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0.65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0.96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343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MULTILAYER PERCEPTRON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0.66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0.98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96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461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7F967B3-9DC8-574F-B864-1A860F24D534}"/>
              </a:ext>
            </a:extLst>
          </p:cNvPr>
          <p:cNvSpPr txBox="1"/>
          <p:nvPr/>
        </p:nvSpPr>
        <p:spPr>
          <a:xfrm>
            <a:off x="1052839" y="-139239"/>
            <a:ext cx="51862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Montserrat" pitchFamily="2" charset="77"/>
              </a:rPr>
              <a:t> </a:t>
            </a:r>
          </a:p>
          <a:p>
            <a:r>
              <a:rPr lang="es-ES" sz="2000" dirty="0">
                <a:latin typeface="Montserrat" pitchFamily="2" charset="77"/>
              </a:rPr>
              <a:t>2. ENTRENAMIENTO DE MODELO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45EC25F-6DA5-C54C-92F7-A8E72A971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633228"/>
              </p:ext>
            </p:extLst>
          </p:nvPr>
        </p:nvGraphicFramePr>
        <p:xfrm>
          <a:off x="1924742" y="1377883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47910317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26591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56777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ALGORITIMO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ACCURACY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ROC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727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DECISION TREE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0.67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0.99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724101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5FB216C2-6480-FD4D-9FB2-B2D8BD76C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99" y="3059298"/>
            <a:ext cx="5005489" cy="349341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419E3E5-0E6E-2749-BA01-631455AF7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59297"/>
            <a:ext cx="5047200" cy="349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76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C00D9662-5CF3-4BF8-85EE-E1503E35D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39C7C206-8404-40AC-969B-40CE396E3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5" y="2105202"/>
            <a:ext cx="9360205" cy="4752798"/>
          </a:xfrm>
          <a:prstGeom prst="rect">
            <a:avLst/>
          </a:prstGeom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BEAD64B3-D01F-43C5-AFF5-7EDCC3D3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6" name="Rectangle 14">
            <a:extLst>
              <a:ext uri="{FF2B5EF4-FFF2-40B4-BE49-F238E27FC236}">
                <a16:creationId xmlns:a16="http://schemas.microsoft.com/office/drawing/2014/main" id="{5BF951FB-3496-4321-9E03-62C6C49A2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612CC157-1C7E-4345-89D3-52E61E0A1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B3554ECE-6F4C-4F12-B9C2-1A8072672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4428326" cy="68580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1D35B0FD-0F2F-4198-91DA-900B7FB3F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384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object 16">
            <a:extLst>
              <a:ext uri="{FF2B5EF4-FFF2-40B4-BE49-F238E27FC236}">
                <a16:creationId xmlns:a16="http://schemas.microsoft.com/office/drawing/2014/main" id="{E7217B58-2820-7741-A9FD-6C9C149F3EF2}"/>
              </a:ext>
            </a:extLst>
          </p:cNvPr>
          <p:cNvGrpSpPr/>
          <p:nvPr/>
        </p:nvGrpSpPr>
        <p:grpSpPr>
          <a:xfrm>
            <a:off x="5593698" y="526905"/>
            <a:ext cx="5636260" cy="1052195"/>
            <a:chOff x="1947668" y="1421866"/>
            <a:chExt cx="5636260" cy="1052195"/>
          </a:xfrm>
        </p:grpSpPr>
        <p:sp>
          <p:nvSpPr>
            <p:cNvPr id="13" name="object 17">
              <a:extLst>
                <a:ext uri="{FF2B5EF4-FFF2-40B4-BE49-F238E27FC236}">
                  <a16:creationId xmlns:a16="http://schemas.microsoft.com/office/drawing/2014/main" id="{5466F21B-E0F0-724D-8D67-FC7A145DE692}"/>
                </a:ext>
              </a:extLst>
            </p:cNvPr>
            <p:cNvSpPr/>
            <p:nvPr/>
          </p:nvSpPr>
          <p:spPr>
            <a:xfrm>
              <a:off x="1947668" y="1496496"/>
              <a:ext cx="3610363" cy="91757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8">
              <a:extLst>
                <a:ext uri="{FF2B5EF4-FFF2-40B4-BE49-F238E27FC236}">
                  <a16:creationId xmlns:a16="http://schemas.microsoft.com/office/drawing/2014/main" id="{44E43CDA-D391-7B4C-84B9-A5DB6DFA62C0}"/>
                </a:ext>
              </a:extLst>
            </p:cNvPr>
            <p:cNvSpPr/>
            <p:nvPr/>
          </p:nvSpPr>
          <p:spPr>
            <a:xfrm>
              <a:off x="1951227" y="1499362"/>
              <a:ext cx="3554095" cy="862330"/>
            </a:xfrm>
            <a:custGeom>
              <a:avLst/>
              <a:gdLst/>
              <a:ahLst/>
              <a:cxnLst/>
              <a:rect l="l" t="t" r="r" b="b"/>
              <a:pathLst>
                <a:path w="3554095" h="862330">
                  <a:moveTo>
                    <a:pt x="1966087" y="0"/>
                  </a:moveTo>
                  <a:lnTo>
                    <a:pt x="1669034" y="0"/>
                  </a:lnTo>
                  <a:lnTo>
                    <a:pt x="1669034" y="862076"/>
                  </a:lnTo>
                  <a:lnTo>
                    <a:pt x="1980184" y="862076"/>
                  </a:lnTo>
                  <a:lnTo>
                    <a:pt x="2018210" y="861149"/>
                  </a:lnTo>
                  <a:lnTo>
                    <a:pt x="2087500" y="853771"/>
                  </a:lnTo>
                  <a:lnTo>
                    <a:pt x="2147818" y="839132"/>
                  </a:lnTo>
                  <a:lnTo>
                    <a:pt x="2199304" y="817518"/>
                  </a:lnTo>
                  <a:lnTo>
                    <a:pt x="2242645" y="788564"/>
                  </a:lnTo>
                  <a:lnTo>
                    <a:pt x="2271876" y="760349"/>
                  </a:lnTo>
                  <a:lnTo>
                    <a:pt x="1783207" y="760349"/>
                  </a:lnTo>
                  <a:lnTo>
                    <a:pt x="1783207" y="101726"/>
                  </a:lnTo>
                  <a:lnTo>
                    <a:pt x="2274777" y="101726"/>
                  </a:lnTo>
                  <a:lnTo>
                    <a:pt x="2246122" y="74167"/>
                  </a:lnTo>
                  <a:lnTo>
                    <a:pt x="2188305" y="36353"/>
                  </a:lnTo>
                  <a:lnTo>
                    <a:pt x="2119630" y="12446"/>
                  </a:lnTo>
                  <a:lnTo>
                    <a:pt x="2054764" y="3127"/>
                  </a:lnTo>
                  <a:lnTo>
                    <a:pt x="2013402" y="783"/>
                  </a:lnTo>
                  <a:lnTo>
                    <a:pt x="1966087" y="0"/>
                  </a:lnTo>
                  <a:close/>
                </a:path>
                <a:path w="3554095" h="862330">
                  <a:moveTo>
                    <a:pt x="2274777" y="101726"/>
                  </a:moveTo>
                  <a:lnTo>
                    <a:pt x="1964309" y="101726"/>
                  </a:lnTo>
                  <a:lnTo>
                    <a:pt x="2011747" y="102842"/>
                  </a:lnTo>
                  <a:lnTo>
                    <a:pt x="2052161" y="106172"/>
                  </a:lnTo>
                  <a:lnTo>
                    <a:pt x="2112010" y="119379"/>
                  </a:lnTo>
                  <a:lnTo>
                    <a:pt x="2170795" y="156067"/>
                  </a:lnTo>
                  <a:lnTo>
                    <a:pt x="2219960" y="216662"/>
                  </a:lnTo>
                  <a:lnTo>
                    <a:pt x="2239389" y="256932"/>
                  </a:lnTo>
                  <a:lnTo>
                    <a:pt x="2253281" y="304990"/>
                  </a:lnTo>
                  <a:lnTo>
                    <a:pt x="2261625" y="360858"/>
                  </a:lnTo>
                  <a:lnTo>
                    <a:pt x="2264410" y="424561"/>
                  </a:lnTo>
                  <a:lnTo>
                    <a:pt x="2262985" y="471519"/>
                  </a:lnTo>
                  <a:lnTo>
                    <a:pt x="2258726" y="514858"/>
                  </a:lnTo>
                  <a:lnTo>
                    <a:pt x="2251658" y="554577"/>
                  </a:lnTo>
                  <a:lnTo>
                    <a:pt x="2229350" y="623206"/>
                  </a:lnTo>
                  <a:lnTo>
                    <a:pt x="2197727" y="677741"/>
                  </a:lnTo>
                  <a:lnTo>
                    <a:pt x="2162863" y="713345"/>
                  </a:lnTo>
                  <a:lnTo>
                    <a:pt x="2124140" y="735685"/>
                  </a:lnTo>
                  <a:lnTo>
                    <a:pt x="2074566" y="751401"/>
                  </a:lnTo>
                  <a:lnTo>
                    <a:pt x="2007665" y="759350"/>
                  </a:lnTo>
                  <a:lnTo>
                    <a:pt x="1967357" y="760349"/>
                  </a:lnTo>
                  <a:lnTo>
                    <a:pt x="2271876" y="760349"/>
                  </a:lnTo>
                  <a:lnTo>
                    <a:pt x="2300224" y="725932"/>
                  </a:lnTo>
                  <a:lnTo>
                    <a:pt x="2332926" y="669702"/>
                  </a:lnTo>
                  <a:lnTo>
                    <a:pt x="2359152" y="600328"/>
                  </a:lnTo>
                  <a:lnTo>
                    <a:pt x="2369153" y="561016"/>
                  </a:lnTo>
                  <a:lnTo>
                    <a:pt x="2376297" y="518906"/>
                  </a:lnTo>
                  <a:lnTo>
                    <a:pt x="2380583" y="474009"/>
                  </a:lnTo>
                  <a:lnTo>
                    <a:pt x="2382012" y="426338"/>
                  </a:lnTo>
                  <a:lnTo>
                    <a:pt x="2379912" y="370308"/>
                  </a:lnTo>
                  <a:lnTo>
                    <a:pt x="2373598" y="317468"/>
                  </a:lnTo>
                  <a:lnTo>
                    <a:pt x="2363045" y="267819"/>
                  </a:lnTo>
                  <a:lnTo>
                    <a:pt x="2348230" y="221361"/>
                  </a:lnTo>
                  <a:lnTo>
                    <a:pt x="2329150" y="178573"/>
                  </a:lnTo>
                  <a:lnTo>
                    <a:pt x="2305796" y="139763"/>
                  </a:lnTo>
                  <a:lnTo>
                    <a:pt x="2278131" y="104953"/>
                  </a:lnTo>
                  <a:lnTo>
                    <a:pt x="2274777" y="101726"/>
                  </a:lnTo>
                  <a:close/>
                </a:path>
                <a:path w="3554095" h="862330">
                  <a:moveTo>
                    <a:pt x="382397" y="0"/>
                  </a:moveTo>
                  <a:lnTo>
                    <a:pt x="0" y="0"/>
                  </a:lnTo>
                  <a:lnTo>
                    <a:pt x="0" y="862076"/>
                  </a:lnTo>
                  <a:lnTo>
                    <a:pt x="114173" y="862076"/>
                  </a:lnTo>
                  <a:lnTo>
                    <a:pt x="114173" y="479298"/>
                  </a:lnTo>
                  <a:lnTo>
                    <a:pt x="465050" y="479298"/>
                  </a:lnTo>
                  <a:lnTo>
                    <a:pt x="446532" y="469900"/>
                  </a:lnTo>
                  <a:lnTo>
                    <a:pt x="504586" y="458470"/>
                  </a:lnTo>
                  <a:lnTo>
                    <a:pt x="554545" y="441325"/>
                  </a:lnTo>
                  <a:lnTo>
                    <a:pt x="596407" y="418464"/>
                  </a:lnTo>
                  <a:lnTo>
                    <a:pt x="630174" y="389889"/>
                  </a:lnTo>
                  <a:lnTo>
                    <a:pt x="637504" y="380491"/>
                  </a:lnTo>
                  <a:lnTo>
                    <a:pt x="114173" y="380491"/>
                  </a:lnTo>
                  <a:lnTo>
                    <a:pt x="114173" y="95250"/>
                  </a:lnTo>
                  <a:lnTo>
                    <a:pt x="646481" y="95250"/>
                  </a:lnTo>
                  <a:lnTo>
                    <a:pt x="634186" y="78087"/>
                  </a:lnTo>
                  <a:lnTo>
                    <a:pt x="586267" y="37078"/>
                  </a:lnTo>
                  <a:lnTo>
                    <a:pt x="524325" y="13073"/>
                  </a:lnTo>
                  <a:lnTo>
                    <a:pt x="483949" y="5810"/>
                  </a:lnTo>
                  <a:lnTo>
                    <a:pt x="436643" y="1452"/>
                  </a:lnTo>
                  <a:lnTo>
                    <a:pt x="382397" y="0"/>
                  </a:lnTo>
                  <a:close/>
                </a:path>
                <a:path w="3554095" h="862330">
                  <a:moveTo>
                    <a:pt x="465050" y="479298"/>
                  </a:moveTo>
                  <a:lnTo>
                    <a:pt x="246507" y="479298"/>
                  </a:lnTo>
                  <a:lnTo>
                    <a:pt x="267055" y="479540"/>
                  </a:lnTo>
                  <a:lnTo>
                    <a:pt x="284495" y="480282"/>
                  </a:lnTo>
                  <a:lnTo>
                    <a:pt x="323197" y="487221"/>
                  </a:lnTo>
                  <a:lnTo>
                    <a:pt x="362077" y="506349"/>
                  </a:lnTo>
                  <a:lnTo>
                    <a:pt x="404350" y="544853"/>
                  </a:lnTo>
                  <a:lnTo>
                    <a:pt x="437403" y="586739"/>
                  </a:lnTo>
                  <a:lnTo>
                    <a:pt x="478551" y="646176"/>
                  </a:lnTo>
                  <a:lnTo>
                    <a:pt x="502412" y="682751"/>
                  </a:lnTo>
                  <a:lnTo>
                    <a:pt x="616585" y="862076"/>
                  </a:lnTo>
                  <a:lnTo>
                    <a:pt x="760095" y="862076"/>
                  </a:lnTo>
                  <a:lnTo>
                    <a:pt x="610108" y="627379"/>
                  </a:lnTo>
                  <a:lnTo>
                    <a:pt x="587410" y="594425"/>
                  </a:lnTo>
                  <a:lnTo>
                    <a:pt x="540063" y="537136"/>
                  </a:lnTo>
                  <a:lnTo>
                    <a:pt x="502271" y="502154"/>
                  </a:lnTo>
                  <a:lnTo>
                    <a:pt x="467842" y="480714"/>
                  </a:lnTo>
                  <a:lnTo>
                    <a:pt x="465050" y="479298"/>
                  </a:lnTo>
                  <a:close/>
                </a:path>
                <a:path w="3554095" h="862330">
                  <a:moveTo>
                    <a:pt x="646481" y="95250"/>
                  </a:moveTo>
                  <a:lnTo>
                    <a:pt x="387096" y="95250"/>
                  </a:lnTo>
                  <a:lnTo>
                    <a:pt x="431865" y="97724"/>
                  </a:lnTo>
                  <a:lnTo>
                    <a:pt x="470169" y="105140"/>
                  </a:lnTo>
                  <a:lnTo>
                    <a:pt x="527431" y="134747"/>
                  </a:lnTo>
                  <a:lnTo>
                    <a:pt x="560752" y="179498"/>
                  </a:lnTo>
                  <a:lnTo>
                    <a:pt x="571881" y="235203"/>
                  </a:lnTo>
                  <a:lnTo>
                    <a:pt x="570450" y="255682"/>
                  </a:lnTo>
                  <a:lnTo>
                    <a:pt x="558968" y="294354"/>
                  </a:lnTo>
                  <a:lnTo>
                    <a:pt x="536130" y="329144"/>
                  </a:lnTo>
                  <a:lnTo>
                    <a:pt x="502602" y="355052"/>
                  </a:lnTo>
                  <a:lnTo>
                    <a:pt x="457674" y="371383"/>
                  </a:lnTo>
                  <a:lnTo>
                    <a:pt x="396488" y="379472"/>
                  </a:lnTo>
                  <a:lnTo>
                    <a:pt x="359537" y="380491"/>
                  </a:lnTo>
                  <a:lnTo>
                    <a:pt x="637504" y="380491"/>
                  </a:lnTo>
                  <a:lnTo>
                    <a:pt x="656103" y="356647"/>
                  </a:lnTo>
                  <a:lnTo>
                    <a:pt x="674639" y="319786"/>
                  </a:lnTo>
                  <a:lnTo>
                    <a:pt x="685770" y="279304"/>
                  </a:lnTo>
                  <a:lnTo>
                    <a:pt x="689483" y="235203"/>
                  </a:lnTo>
                  <a:lnTo>
                    <a:pt x="687244" y="200437"/>
                  </a:lnTo>
                  <a:lnTo>
                    <a:pt x="680529" y="167195"/>
                  </a:lnTo>
                  <a:lnTo>
                    <a:pt x="669337" y="135477"/>
                  </a:lnTo>
                  <a:lnTo>
                    <a:pt x="653669" y="105283"/>
                  </a:lnTo>
                  <a:lnTo>
                    <a:pt x="646481" y="95250"/>
                  </a:lnTo>
                  <a:close/>
                </a:path>
                <a:path w="3554095" h="862330">
                  <a:moveTo>
                    <a:pt x="2991612" y="0"/>
                  </a:moveTo>
                  <a:lnTo>
                    <a:pt x="2877439" y="0"/>
                  </a:lnTo>
                  <a:lnTo>
                    <a:pt x="2877439" y="862076"/>
                  </a:lnTo>
                  <a:lnTo>
                    <a:pt x="2991612" y="862076"/>
                  </a:lnTo>
                  <a:lnTo>
                    <a:pt x="2991612" y="455675"/>
                  </a:lnTo>
                  <a:lnTo>
                    <a:pt x="3553968" y="455675"/>
                  </a:lnTo>
                  <a:lnTo>
                    <a:pt x="3553968" y="353949"/>
                  </a:lnTo>
                  <a:lnTo>
                    <a:pt x="2991612" y="353949"/>
                  </a:lnTo>
                  <a:lnTo>
                    <a:pt x="2991612" y="0"/>
                  </a:lnTo>
                  <a:close/>
                </a:path>
                <a:path w="3554095" h="862330">
                  <a:moveTo>
                    <a:pt x="3553968" y="455675"/>
                  </a:moveTo>
                  <a:lnTo>
                    <a:pt x="3439795" y="455675"/>
                  </a:lnTo>
                  <a:lnTo>
                    <a:pt x="3439795" y="862076"/>
                  </a:lnTo>
                  <a:lnTo>
                    <a:pt x="3553968" y="862076"/>
                  </a:lnTo>
                  <a:lnTo>
                    <a:pt x="3553968" y="455675"/>
                  </a:lnTo>
                  <a:close/>
                </a:path>
                <a:path w="3554095" h="862330">
                  <a:moveTo>
                    <a:pt x="3553968" y="0"/>
                  </a:moveTo>
                  <a:lnTo>
                    <a:pt x="3439795" y="0"/>
                  </a:lnTo>
                  <a:lnTo>
                    <a:pt x="3439795" y="353949"/>
                  </a:lnTo>
                  <a:lnTo>
                    <a:pt x="3553968" y="353949"/>
                  </a:lnTo>
                  <a:lnTo>
                    <a:pt x="3553968" y="0"/>
                  </a:lnTo>
                  <a:close/>
                </a:path>
                <a:path w="3554095" h="862330">
                  <a:moveTo>
                    <a:pt x="1491742" y="0"/>
                  </a:moveTo>
                  <a:lnTo>
                    <a:pt x="868172" y="0"/>
                  </a:lnTo>
                  <a:lnTo>
                    <a:pt x="868172" y="862076"/>
                  </a:lnTo>
                  <a:lnTo>
                    <a:pt x="1511681" y="862076"/>
                  </a:lnTo>
                  <a:lnTo>
                    <a:pt x="1511681" y="760349"/>
                  </a:lnTo>
                  <a:lnTo>
                    <a:pt x="982218" y="760349"/>
                  </a:lnTo>
                  <a:lnTo>
                    <a:pt x="982218" y="466851"/>
                  </a:lnTo>
                  <a:lnTo>
                    <a:pt x="1459357" y="466851"/>
                  </a:lnTo>
                  <a:lnTo>
                    <a:pt x="1459357" y="365760"/>
                  </a:lnTo>
                  <a:lnTo>
                    <a:pt x="982218" y="365760"/>
                  </a:lnTo>
                  <a:lnTo>
                    <a:pt x="982218" y="101726"/>
                  </a:lnTo>
                  <a:lnTo>
                    <a:pt x="1491742" y="101726"/>
                  </a:lnTo>
                  <a:lnTo>
                    <a:pt x="1491742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9">
              <a:extLst>
                <a:ext uri="{FF2B5EF4-FFF2-40B4-BE49-F238E27FC236}">
                  <a16:creationId xmlns:a16="http://schemas.microsoft.com/office/drawing/2014/main" id="{851001A2-299E-964B-8755-521BE571A029}"/>
                </a:ext>
              </a:extLst>
            </p:cNvPr>
            <p:cNvSpPr/>
            <p:nvPr/>
          </p:nvSpPr>
          <p:spPr>
            <a:xfrm>
              <a:off x="6550073" y="1429407"/>
              <a:ext cx="1033454" cy="103345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0">
              <a:extLst>
                <a:ext uri="{FF2B5EF4-FFF2-40B4-BE49-F238E27FC236}">
                  <a16:creationId xmlns:a16="http://schemas.microsoft.com/office/drawing/2014/main" id="{AD96ADEB-FE4C-3147-AB47-0D82A3B3741C}"/>
                </a:ext>
              </a:extLst>
            </p:cNvPr>
            <p:cNvSpPr/>
            <p:nvPr/>
          </p:nvSpPr>
          <p:spPr>
            <a:xfrm>
              <a:off x="6638543" y="1499616"/>
              <a:ext cx="861060" cy="861060"/>
            </a:xfrm>
            <a:custGeom>
              <a:avLst/>
              <a:gdLst/>
              <a:ahLst/>
              <a:cxnLst/>
              <a:rect l="l" t="t" r="r" b="b"/>
              <a:pathLst>
                <a:path w="861059" h="861060">
                  <a:moveTo>
                    <a:pt x="861059" y="430530"/>
                  </a:moveTo>
                  <a:lnTo>
                    <a:pt x="858533" y="477435"/>
                  </a:lnTo>
                  <a:lnTo>
                    <a:pt x="851128" y="522879"/>
                  </a:lnTo>
                  <a:lnTo>
                    <a:pt x="839108" y="566598"/>
                  </a:lnTo>
                  <a:lnTo>
                    <a:pt x="822735" y="608330"/>
                  </a:lnTo>
                  <a:lnTo>
                    <a:pt x="802273" y="647812"/>
                  </a:lnTo>
                  <a:lnTo>
                    <a:pt x="777983" y="684781"/>
                  </a:lnTo>
                  <a:lnTo>
                    <a:pt x="750130" y="718975"/>
                  </a:lnTo>
                  <a:lnTo>
                    <a:pt x="718975" y="750130"/>
                  </a:lnTo>
                  <a:lnTo>
                    <a:pt x="684781" y="777983"/>
                  </a:lnTo>
                  <a:lnTo>
                    <a:pt x="647812" y="802273"/>
                  </a:lnTo>
                  <a:lnTo>
                    <a:pt x="608330" y="822735"/>
                  </a:lnTo>
                  <a:lnTo>
                    <a:pt x="566598" y="839108"/>
                  </a:lnTo>
                  <a:lnTo>
                    <a:pt x="522879" y="851128"/>
                  </a:lnTo>
                  <a:lnTo>
                    <a:pt x="477435" y="858533"/>
                  </a:lnTo>
                  <a:lnTo>
                    <a:pt x="430529" y="861060"/>
                  </a:lnTo>
                  <a:lnTo>
                    <a:pt x="383624" y="858533"/>
                  </a:lnTo>
                  <a:lnTo>
                    <a:pt x="338180" y="851128"/>
                  </a:lnTo>
                  <a:lnTo>
                    <a:pt x="294461" y="839108"/>
                  </a:lnTo>
                  <a:lnTo>
                    <a:pt x="252729" y="822735"/>
                  </a:lnTo>
                  <a:lnTo>
                    <a:pt x="213247" y="802273"/>
                  </a:lnTo>
                  <a:lnTo>
                    <a:pt x="176278" y="777983"/>
                  </a:lnTo>
                  <a:lnTo>
                    <a:pt x="142084" y="750130"/>
                  </a:lnTo>
                  <a:lnTo>
                    <a:pt x="110929" y="718975"/>
                  </a:lnTo>
                  <a:lnTo>
                    <a:pt x="83076" y="684781"/>
                  </a:lnTo>
                  <a:lnTo>
                    <a:pt x="58786" y="647812"/>
                  </a:lnTo>
                  <a:lnTo>
                    <a:pt x="38324" y="608330"/>
                  </a:lnTo>
                  <a:lnTo>
                    <a:pt x="21951" y="566598"/>
                  </a:lnTo>
                  <a:lnTo>
                    <a:pt x="9931" y="522879"/>
                  </a:lnTo>
                  <a:lnTo>
                    <a:pt x="2526" y="477435"/>
                  </a:lnTo>
                  <a:lnTo>
                    <a:pt x="0" y="430530"/>
                  </a:lnTo>
                  <a:lnTo>
                    <a:pt x="2526" y="383624"/>
                  </a:lnTo>
                  <a:lnTo>
                    <a:pt x="9931" y="338180"/>
                  </a:lnTo>
                  <a:lnTo>
                    <a:pt x="21951" y="294461"/>
                  </a:lnTo>
                  <a:lnTo>
                    <a:pt x="38324" y="252729"/>
                  </a:lnTo>
                  <a:lnTo>
                    <a:pt x="58786" y="213247"/>
                  </a:lnTo>
                  <a:lnTo>
                    <a:pt x="83076" y="176278"/>
                  </a:lnTo>
                  <a:lnTo>
                    <a:pt x="110929" y="142084"/>
                  </a:lnTo>
                  <a:lnTo>
                    <a:pt x="142084" y="110929"/>
                  </a:lnTo>
                  <a:lnTo>
                    <a:pt x="176278" y="83076"/>
                  </a:lnTo>
                  <a:lnTo>
                    <a:pt x="213247" y="58786"/>
                  </a:lnTo>
                  <a:lnTo>
                    <a:pt x="252729" y="38324"/>
                  </a:lnTo>
                  <a:lnTo>
                    <a:pt x="294461" y="21951"/>
                  </a:lnTo>
                  <a:lnTo>
                    <a:pt x="338180" y="9931"/>
                  </a:lnTo>
                  <a:lnTo>
                    <a:pt x="383624" y="2526"/>
                  </a:lnTo>
                  <a:lnTo>
                    <a:pt x="430529" y="0"/>
                  </a:lnTo>
                  <a:lnTo>
                    <a:pt x="430529" y="430530"/>
                  </a:lnTo>
                  <a:lnTo>
                    <a:pt x="861059" y="430530"/>
                  </a:lnTo>
                  <a:close/>
                </a:path>
              </a:pathLst>
            </a:custGeom>
            <a:ln w="762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1">
              <a:extLst>
                <a:ext uri="{FF2B5EF4-FFF2-40B4-BE49-F238E27FC236}">
                  <a16:creationId xmlns:a16="http://schemas.microsoft.com/office/drawing/2014/main" id="{DA4371FB-FFA2-5548-8FBA-37CCADAC83A0}"/>
                </a:ext>
              </a:extLst>
            </p:cNvPr>
            <p:cNvSpPr/>
            <p:nvPr/>
          </p:nvSpPr>
          <p:spPr>
            <a:xfrm>
              <a:off x="5542787" y="1421866"/>
              <a:ext cx="1053096" cy="105158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2">
              <a:extLst>
                <a:ext uri="{FF2B5EF4-FFF2-40B4-BE49-F238E27FC236}">
                  <a16:creationId xmlns:a16="http://schemas.microsoft.com/office/drawing/2014/main" id="{895D48D0-BD7B-E249-820C-D0DF670CE151}"/>
                </a:ext>
              </a:extLst>
            </p:cNvPr>
            <p:cNvSpPr/>
            <p:nvPr/>
          </p:nvSpPr>
          <p:spPr>
            <a:xfrm>
              <a:off x="5640324" y="1499616"/>
              <a:ext cx="862965" cy="861060"/>
            </a:xfrm>
            <a:custGeom>
              <a:avLst/>
              <a:gdLst/>
              <a:ahLst/>
              <a:cxnLst/>
              <a:rect l="l" t="t" r="r" b="b"/>
              <a:pathLst>
                <a:path w="862965" h="861060">
                  <a:moveTo>
                    <a:pt x="0" y="430530"/>
                  </a:moveTo>
                  <a:lnTo>
                    <a:pt x="2530" y="383624"/>
                  </a:lnTo>
                  <a:lnTo>
                    <a:pt x="9945" y="338180"/>
                  </a:lnTo>
                  <a:lnTo>
                    <a:pt x="21982" y="294461"/>
                  </a:lnTo>
                  <a:lnTo>
                    <a:pt x="38378" y="252729"/>
                  </a:lnTo>
                  <a:lnTo>
                    <a:pt x="58871" y="213247"/>
                  </a:lnTo>
                  <a:lnTo>
                    <a:pt x="83198" y="176278"/>
                  </a:lnTo>
                  <a:lnTo>
                    <a:pt x="111095" y="142084"/>
                  </a:lnTo>
                  <a:lnTo>
                    <a:pt x="142301" y="110929"/>
                  </a:lnTo>
                  <a:lnTo>
                    <a:pt x="176552" y="83076"/>
                  </a:lnTo>
                  <a:lnTo>
                    <a:pt x="213585" y="58786"/>
                  </a:lnTo>
                  <a:lnTo>
                    <a:pt x="253138" y="38324"/>
                  </a:lnTo>
                  <a:lnTo>
                    <a:pt x="294948" y="21951"/>
                  </a:lnTo>
                  <a:lnTo>
                    <a:pt x="338752" y="9931"/>
                  </a:lnTo>
                  <a:lnTo>
                    <a:pt x="384288" y="2526"/>
                  </a:lnTo>
                  <a:lnTo>
                    <a:pt x="431291" y="0"/>
                  </a:lnTo>
                  <a:lnTo>
                    <a:pt x="478295" y="2526"/>
                  </a:lnTo>
                  <a:lnTo>
                    <a:pt x="523831" y="9931"/>
                  </a:lnTo>
                  <a:lnTo>
                    <a:pt x="567635" y="21951"/>
                  </a:lnTo>
                  <a:lnTo>
                    <a:pt x="609445" y="38324"/>
                  </a:lnTo>
                  <a:lnTo>
                    <a:pt x="648998" y="58786"/>
                  </a:lnTo>
                  <a:lnTo>
                    <a:pt x="686031" y="83076"/>
                  </a:lnTo>
                  <a:lnTo>
                    <a:pt x="720282" y="110929"/>
                  </a:lnTo>
                  <a:lnTo>
                    <a:pt x="751488" y="142084"/>
                  </a:lnTo>
                  <a:lnTo>
                    <a:pt x="779385" y="176278"/>
                  </a:lnTo>
                  <a:lnTo>
                    <a:pt x="803712" y="213247"/>
                  </a:lnTo>
                  <a:lnTo>
                    <a:pt x="824205" y="252729"/>
                  </a:lnTo>
                  <a:lnTo>
                    <a:pt x="840601" y="294461"/>
                  </a:lnTo>
                  <a:lnTo>
                    <a:pt x="852638" y="338180"/>
                  </a:lnTo>
                  <a:lnTo>
                    <a:pt x="860053" y="383624"/>
                  </a:lnTo>
                  <a:lnTo>
                    <a:pt x="862583" y="430530"/>
                  </a:lnTo>
                  <a:lnTo>
                    <a:pt x="860053" y="477435"/>
                  </a:lnTo>
                  <a:lnTo>
                    <a:pt x="852638" y="522879"/>
                  </a:lnTo>
                  <a:lnTo>
                    <a:pt x="840601" y="566598"/>
                  </a:lnTo>
                  <a:lnTo>
                    <a:pt x="824205" y="608330"/>
                  </a:lnTo>
                  <a:lnTo>
                    <a:pt x="803712" y="647812"/>
                  </a:lnTo>
                  <a:lnTo>
                    <a:pt x="779385" y="684781"/>
                  </a:lnTo>
                  <a:lnTo>
                    <a:pt x="751488" y="718975"/>
                  </a:lnTo>
                  <a:lnTo>
                    <a:pt x="720282" y="750130"/>
                  </a:lnTo>
                  <a:lnTo>
                    <a:pt x="686031" y="777983"/>
                  </a:lnTo>
                  <a:lnTo>
                    <a:pt x="648998" y="802273"/>
                  </a:lnTo>
                  <a:lnTo>
                    <a:pt x="609445" y="822735"/>
                  </a:lnTo>
                  <a:lnTo>
                    <a:pt x="567635" y="839108"/>
                  </a:lnTo>
                  <a:lnTo>
                    <a:pt x="523831" y="851128"/>
                  </a:lnTo>
                  <a:lnTo>
                    <a:pt x="478295" y="858533"/>
                  </a:lnTo>
                  <a:lnTo>
                    <a:pt x="431291" y="861060"/>
                  </a:lnTo>
                  <a:lnTo>
                    <a:pt x="431291" y="430530"/>
                  </a:lnTo>
                  <a:lnTo>
                    <a:pt x="0" y="430530"/>
                  </a:lnTo>
                  <a:close/>
                </a:path>
              </a:pathLst>
            </a:custGeom>
            <a:ln w="761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Imagen 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A8F61F52-C39F-D44B-9036-D20E34F213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8828" b="57525"/>
          <a:stretch/>
        </p:blipFill>
        <p:spPr>
          <a:xfrm>
            <a:off x="11184466" y="585624"/>
            <a:ext cx="755578" cy="949400"/>
          </a:xfrm>
          <a:prstGeom prst="rect">
            <a:avLst/>
          </a:prstGeom>
        </p:spPr>
      </p:pic>
      <p:sp>
        <p:nvSpPr>
          <p:cNvPr id="30" name="object 20">
            <a:extLst>
              <a:ext uri="{FF2B5EF4-FFF2-40B4-BE49-F238E27FC236}">
                <a16:creationId xmlns:a16="http://schemas.microsoft.com/office/drawing/2014/main" id="{09F3831F-026D-F341-998A-12F43DEC5B45}"/>
              </a:ext>
            </a:extLst>
          </p:cNvPr>
          <p:cNvSpPr/>
          <p:nvPr/>
        </p:nvSpPr>
        <p:spPr>
          <a:xfrm>
            <a:off x="-64267" y="6222558"/>
            <a:ext cx="1092707" cy="4983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DA11AF25-339E-A844-B7B7-85723723BBBB}"/>
              </a:ext>
            </a:extLst>
          </p:cNvPr>
          <p:cNvSpPr/>
          <p:nvPr/>
        </p:nvSpPr>
        <p:spPr>
          <a:xfrm>
            <a:off x="6136814" y="5299139"/>
            <a:ext cx="1068324" cy="10683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53820C8A-9DF2-2F4A-85C3-D7AE77603D94}"/>
              </a:ext>
            </a:extLst>
          </p:cNvPr>
          <p:cNvSpPr/>
          <p:nvPr/>
        </p:nvSpPr>
        <p:spPr>
          <a:xfrm>
            <a:off x="9538383" y="2089291"/>
            <a:ext cx="1068324" cy="10683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4E601A5B-BEFA-D54B-BE4B-7D9B3B7DB7E2}"/>
              </a:ext>
            </a:extLst>
          </p:cNvPr>
          <p:cNvSpPr/>
          <p:nvPr/>
        </p:nvSpPr>
        <p:spPr>
          <a:xfrm>
            <a:off x="6136814" y="2107579"/>
            <a:ext cx="1068324" cy="10683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EC55B3CE-0628-6443-A164-C3050AD3AB67}"/>
              </a:ext>
            </a:extLst>
          </p:cNvPr>
          <p:cNvSpPr/>
          <p:nvPr/>
        </p:nvSpPr>
        <p:spPr>
          <a:xfrm>
            <a:off x="6136814" y="3645296"/>
            <a:ext cx="1068324" cy="10698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4F1A5A1B-3910-494A-84FA-96D82053F36B}"/>
              </a:ext>
            </a:extLst>
          </p:cNvPr>
          <p:cNvSpPr/>
          <p:nvPr/>
        </p:nvSpPr>
        <p:spPr>
          <a:xfrm>
            <a:off x="9538383" y="3619388"/>
            <a:ext cx="1068324" cy="10683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FDBACCD2-4D5F-7F41-B70A-3E49D1593E51}"/>
              </a:ext>
            </a:extLst>
          </p:cNvPr>
          <p:cNvSpPr txBox="1"/>
          <p:nvPr/>
        </p:nvSpPr>
        <p:spPr>
          <a:xfrm>
            <a:off x="10722657" y="2318272"/>
            <a:ext cx="168133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solidFill>
                  <a:schemeClr val="bg1"/>
                </a:solidFill>
                <a:latin typeface="Montserrat" pitchFamily="2" charset="77"/>
                <a:cs typeface="Trebuchet MS"/>
              </a:rPr>
              <a:t>Ruth</a:t>
            </a:r>
            <a:r>
              <a:rPr lang="es-ES" sz="2400" dirty="0">
                <a:solidFill>
                  <a:schemeClr val="bg1"/>
                </a:solidFill>
                <a:latin typeface="Montserrat" pitchFamily="2" charset="77"/>
                <a:cs typeface="Trebuchet MS"/>
              </a:rPr>
              <a:t> </a:t>
            </a:r>
            <a:r>
              <a:rPr sz="2400" spc="-45" dirty="0" err="1">
                <a:solidFill>
                  <a:schemeClr val="bg1"/>
                </a:solidFill>
                <a:latin typeface="Montserrat" pitchFamily="2" charset="77"/>
                <a:cs typeface="Trebuchet MS"/>
              </a:rPr>
              <a:t>G</a:t>
            </a:r>
            <a:r>
              <a:rPr sz="2400" spc="-50" dirty="0" err="1">
                <a:solidFill>
                  <a:schemeClr val="bg1"/>
                </a:solidFill>
                <a:latin typeface="Montserrat" pitchFamily="2" charset="77"/>
                <a:cs typeface="Trebuchet MS"/>
              </a:rPr>
              <a:t>a</a:t>
            </a:r>
            <a:r>
              <a:rPr sz="2400" spc="-10" dirty="0" err="1">
                <a:solidFill>
                  <a:schemeClr val="bg1"/>
                </a:solidFill>
                <a:latin typeface="Montserrat" pitchFamily="2" charset="77"/>
                <a:cs typeface="Trebuchet MS"/>
              </a:rPr>
              <a:t>m</a:t>
            </a:r>
            <a:r>
              <a:rPr sz="2400" spc="-65" dirty="0" err="1">
                <a:solidFill>
                  <a:schemeClr val="bg1"/>
                </a:solidFill>
                <a:latin typeface="Montserrat" pitchFamily="2" charset="77"/>
                <a:cs typeface="Trebuchet MS"/>
              </a:rPr>
              <a:t>ero</a:t>
            </a:r>
            <a:endParaRPr sz="2400" dirty="0">
              <a:solidFill>
                <a:schemeClr val="bg1"/>
              </a:solidFill>
              <a:latin typeface="Montserrat" pitchFamily="2" charset="77"/>
              <a:cs typeface="Trebuchet MS"/>
            </a:endParaRPr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8D6EA2E7-C151-0540-BD5F-DB651682FB32}"/>
              </a:ext>
            </a:extLst>
          </p:cNvPr>
          <p:cNvSpPr txBox="1"/>
          <p:nvPr/>
        </p:nvSpPr>
        <p:spPr>
          <a:xfrm>
            <a:off x="10722658" y="3875800"/>
            <a:ext cx="121738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20" dirty="0" err="1">
                <a:solidFill>
                  <a:schemeClr val="bg1"/>
                </a:solidFill>
                <a:latin typeface="Montserrat" pitchFamily="2" charset="77"/>
                <a:cs typeface="Trebuchet MS"/>
              </a:rPr>
              <a:t>R</a:t>
            </a:r>
            <a:r>
              <a:rPr sz="2400" spc="-85" dirty="0" err="1">
                <a:solidFill>
                  <a:schemeClr val="bg1"/>
                </a:solidFill>
                <a:latin typeface="Montserrat" pitchFamily="2" charset="77"/>
                <a:cs typeface="Trebuchet MS"/>
              </a:rPr>
              <a:t>oc</a:t>
            </a:r>
            <a:r>
              <a:rPr sz="2400" spc="-40" dirty="0" err="1">
                <a:solidFill>
                  <a:schemeClr val="bg1"/>
                </a:solidFill>
                <a:latin typeface="Montserrat" pitchFamily="2" charset="77"/>
                <a:cs typeface="Trebuchet MS"/>
              </a:rPr>
              <a:t>í</a:t>
            </a:r>
            <a:r>
              <a:rPr lang="es-ES" sz="2400" spc="-40" dirty="0">
                <a:solidFill>
                  <a:schemeClr val="bg1"/>
                </a:solidFill>
                <a:latin typeface="Montserrat" pitchFamily="2" charset="77"/>
                <a:cs typeface="Trebuchet MS"/>
              </a:rPr>
              <a:t>o</a:t>
            </a:r>
            <a:r>
              <a:rPr lang="es-ES" sz="2400" spc="-5" dirty="0">
                <a:solidFill>
                  <a:schemeClr val="bg1"/>
                </a:solidFill>
                <a:latin typeface="Montserrat" pitchFamily="2" charset="77"/>
                <a:cs typeface="Trebuchet MS"/>
              </a:rPr>
              <a:t> </a:t>
            </a:r>
            <a:r>
              <a:rPr sz="2400" spc="-105" dirty="0" err="1">
                <a:solidFill>
                  <a:schemeClr val="bg1"/>
                </a:solidFill>
                <a:latin typeface="Montserrat" pitchFamily="2" charset="77"/>
                <a:cs typeface="Trebuchet MS"/>
              </a:rPr>
              <a:t>Jo</a:t>
            </a:r>
            <a:r>
              <a:rPr sz="2400" spc="-85" dirty="0" err="1">
                <a:solidFill>
                  <a:schemeClr val="bg1"/>
                </a:solidFill>
                <a:latin typeface="Montserrat" pitchFamily="2" charset="77"/>
                <a:cs typeface="Trebuchet MS"/>
              </a:rPr>
              <a:t>r</a:t>
            </a:r>
            <a:r>
              <a:rPr sz="2400" spc="-55" dirty="0" err="1">
                <a:solidFill>
                  <a:schemeClr val="bg1"/>
                </a:solidFill>
                <a:latin typeface="Montserrat" pitchFamily="2" charset="77"/>
                <a:cs typeface="Trebuchet MS"/>
              </a:rPr>
              <a:t>dá</a:t>
            </a:r>
            <a:endParaRPr sz="2400" dirty="0">
              <a:solidFill>
                <a:schemeClr val="bg1"/>
              </a:solidFill>
              <a:latin typeface="Montserrat" pitchFamily="2" charset="77"/>
              <a:cs typeface="Trebuchet MS"/>
            </a:endParaRPr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59678BFA-E67B-EC4A-8461-421B83359185}"/>
              </a:ext>
            </a:extLst>
          </p:cNvPr>
          <p:cNvSpPr txBox="1"/>
          <p:nvPr/>
        </p:nvSpPr>
        <p:spPr>
          <a:xfrm>
            <a:off x="7419260" y="2337450"/>
            <a:ext cx="121478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chemeClr val="bg1"/>
                </a:solidFill>
                <a:latin typeface="Montserrat" pitchFamily="2" charset="77"/>
                <a:cs typeface="Trebuchet MS"/>
              </a:rPr>
              <a:t>David </a:t>
            </a:r>
            <a:r>
              <a:rPr sz="2400" spc="-70" dirty="0">
                <a:solidFill>
                  <a:schemeClr val="bg1"/>
                </a:solidFill>
                <a:latin typeface="Montserrat" pitchFamily="2" charset="77"/>
                <a:cs typeface="Trebuchet MS"/>
              </a:rPr>
              <a:t>F</a:t>
            </a:r>
            <a:r>
              <a:rPr sz="2400" spc="-60" dirty="0">
                <a:solidFill>
                  <a:schemeClr val="bg1"/>
                </a:solidFill>
                <a:latin typeface="Montserrat" pitchFamily="2" charset="77"/>
                <a:cs typeface="Trebuchet MS"/>
              </a:rPr>
              <a:t>e</a:t>
            </a:r>
            <a:r>
              <a:rPr sz="2400" spc="-100" dirty="0">
                <a:solidFill>
                  <a:schemeClr val="bg1"/>
                </a:solidFill>
                <a:latin typeface="Montserrat" pitchFamily="2" charset="77"/>
                <a:cs typeface="Trebuchet MS"/>
              </a:rPr>
              <a:t>r</a:t>
            </a:r>
            <a:r>
              <a:rPr sz="2400" spc="-110" dirty="0">
                <a:solidFill>
                  <a:schemeClr val="bg1"/>
                </a:solidFill>
                <a:latin typeface="Montserrat" pitchFamily="2" charset="77"/>
                <a:cs typeface="Trebuchet MS"/>
              </a:rPr>
              <a:t>r</a:t>
            </a:r>
            <a:r>
              <a:rPr sz="2400" spc="-95" dirty="0">
                <a:solidFill>
                  <a:schemeClr val="bg1"/>
                </a:solidFill>
                <a:latin typeface="Montserrat" pitchFamily="2" charset="77"/>
                <a:cs typeface="Trebuchet MS"/>
              </a:rPr>
              <a:t>er</a:t>
            </a:r>
            <a:endParaRPr sz="2400" dirty="0">
              <a:solidFill>
                <a:schemeClr val="bg1"/>
              </a:solidFill>
              <a:latin typeface="Montserrat" pitchFamily="2" charset="77"/>
              <a:cs typeface="Trebuchet MS"/>
            </a:endParaRPr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97AC9D34-E3BE-5741-AD76-29ADD5BB1B78}"/>
              </a:ext>
            </a:extLst>
          </p:cNvPr>
          <p:cNvSpPr txBox="1"/>
          <p:nvPr/>
        </p:nvSpPr>
        <p:spPr>
          <a:xfrm>
            <a:off x="7419259" y="3887738"/>
            <a:ext cx="173209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chemeClr val="bg1"/>
                </a:solidFill>
                <a:latin typeface="Montserrat" pitchFamily="2" charset="77"/>
                <a:cs typeface="Trebuchet MS"/>
              </a:rPr>
              <a:t>Salim</a:t>
            </a:r>
            <a:r>
              <a:rPr lang="es-ES" sz="2400" dirty="0">
                <a:solidFill>
                  <a:schemeClr val="bg1"/>
                </a:solidFill>
                <a:latin typeface="Montserrat" pitchFamily="2" charset="77"/>
                <a:cs typeface="Trebuchet MS"/>
              </a:rPr>
              <a:t> </a:t>
            </a:r>
            <a:r>
              <a:rPr sz="2400" spc="-25" dirty="0" err="1">
                <a:solidFill>
                  <a:schemeClr val="bg1"/>
                </a:solidFill>
                <a:latin typeface="Montserrat" pitchFamily="2" charset="77"/>
                <a:cs typeface="Trebuchet MS"/>
              </a:rPr>
              <a:t>C</a:t>
            </a:r>
            <a:r>
              <a:rPr sz="2400" spc="-50" dirty="0" err="1">
                <a:solidFill>
                  <a:schemeClr val="bg1"/>
                </a:solidFill>
                <a:latin typeface="Montserrat" pitchFamily="2" charset="77"/>
                <a:cs typeface="Trebuchet MS"/>
              </a:rPr>
              <a:t>hikh</a:t>
            </a:r>
            <a:endParaRPr sz="2400" dirty="0">
              <a:solidFill>
                <a:schemeClr val="bg1"/>
              </a:solidFill>
              <a:latin typeface="Montserrat" pitchFamily="2" charset="77"/>
              <a:cs typeface="Trebuchet MS"/>
            </a:endParaRPr>
          </a:p>
        </p:txBody>
      </p:sp>
      <p:sp>
        <p:nvSpPr>
          <p:cNvPr id="40" name="object 37">
            <a:extLst>
              <a:ext uri="{FF2B5EF4-FFF2-40B4-BE49-F238E27FC236}">
                <a16:creationId xmlns:a16="http://schemas.microsoft.com/office/drawing/2014/main" id="{0C7FF90F-8DDA-B641-95BB-7AE61F628339}"/>
              </a:ext>
            </a:extLst>
          </p:cNvPr>
          <p:cNvSpPr txBox="1"/>
          <p:nvPr/>
        </p:nvSpPr>
        <p:spPr>
          <a:xfrm>
            <a:off x="7397925" y="5552884"/>
            <a:ext cx="123612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5" dirty="0">
                <a:solidFill>
                  <a:schemeClr val="bg1"/>
                </a:solidFill>
                <a:latin typeface="Montserrat" pitchFamily="2" charset="77"/>
                <a:cs typeface="Trebuchet MS"/>
              </a:rPr>
              <a:t>Rafa  </a:t>
            </a:r>
            <a:r>
              <a:rPr sz="2400" spc="-60" dirty="0">
                <a:solidFill>
                  <a:schemeClr val="bg1"/>
                </a:solidFill>
                <a:latin typeface="Montserrat" pitchFamily="2" charset="77"/>
                <a:cs typeface="Trebuchet MS"/>
              </a:rPr>
              <a:t>P</a:t>
            </a:r>
            <a:r>
              <a:rPr sz="2400" spc="-20" dirty="0">
                <a:solidFill>
                  <a:schemeClr val="bg1"/>
                </a:solidFill>
                <a:latin typeface="Montserrat" pitchFamily="2" charset="77"/>
                <a:cs typeface="Trebuchet MS"/>
              </a:rPr>
              <a:t>ons</a:t>
            </a:r>
            <a:endParaRPr sz="2400" dirty="0">
              <a:solidFill>
                <a:schemeClr val="bg1"/>
              </a:solidFill>
              <a:latin typeface="Montserrat" pitchFamily="2" charset="77"/>
              <a:cs typeface="Trebuchet MS"/>
            </a:endParaRPr>
          </a:p>
        </p:txBody>
      </p:sp>
      <p:pic>
        <p:nvPicPr>
          <p:cNvPr id="41" name="Imagen 40" descr="Imagen que contiene alimentos, dibujo, señal&#10;&#10;Descripción generada automáticamente">
            <a:extLst>
              <a:ext uri="{FF2B5EF4-FFF2-40B4-BE49-F238E27FC236}">
                <a16:creationId xmlns:a16="http://schemas.microsoft.com/office/drawing/2014/main" id="{4AAD41CC-25BA-2942-BB66-F249C33404C9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6166" y="2147365"/>
            <a:ext cx="3424025" cy="230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61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70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29" name="Picture 72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0" name="Rectangle 74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1" name="Rectangle 76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2" name="Rectangle 78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3" name="Rectangle 80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4" name="Rectangle 82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84">
            <a:extLst>
              <a:ext uri="{FF2B5EF4-FFF2-40B4-BE49-F238E27FC236}">
                <a16:creationId xmlns:a16="http://schemas.microsoft.com/office/drawing/2014/main" id="{90FADDEF-2C10-4B0B-868E-6A655B67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538555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69F"/>
            </a:solidFill>
            <a:miter lim="800000"/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BE95C38-0D02-2F4A-B75E-541C66675255}"/>
              </a:ext>
            </a:extLst>
          </p:cNvPr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72" l="0" r="996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325" r="33461"/>
          <a:stretch/>
        </p:blipFill>
        <p:spPr bwMode="auto">
          <a:xfrm>
            <a:off x="679938" y="973227"/>
            <a:ext cx="4888593" cy="328514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36" name="Rectangle 86">
            <a:extLst>
              <a:ext uri="{FF2B5EF4-FFF2-40B4-BE49-F238E27FC236}">
                <a16:creationId xmlns:a16="http://schemas.microsoft.com/office/drawing/2014/main" id="{38C3F280-4F7A-4FCF-9DC8-DDA3B6A05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2435" y="480060"/>
            <a:ext cx="5538554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69F"/>
            </a:solidFill>
            <a:miter lim="800000"/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Imagen 1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18D90B15-3B7B-6C4B-AFD7-1268C8027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99"/>
          <a:stretch>
            <a:fillRect/>
          </a:stretch>
        </p:blipFill>
        <p:spPr bwMode="auto">
          <a:xfrm>
            <a:off x="6232435" y="933026"/>
            <a:ext cx="5538554" cy="20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5338AF-FC08-434F-996A-D2545C161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2523" y="333228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D6B86B-3D12-5F41-B2C9-8372956C1350}"/>
              </a:ext>
            </a:extLst>
          </p:cNvPr>
          <p:cNvSpPr txBox="1"/>
          <p:nvPr/>
        </p:nvSpPr>
        <p:spPr>
          <a:xfrm>
            <a:off x="679938" y="621323"/>
            <a:ext cx="404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>
                    <a:lumMod val="25000"/>
                  </a:schemeClr>
                </a:solidFill>
                <a:latin typeface="Montserrat" pitchFamily="2" charset="77"/>
              </a:rPr>
              <a:t>ESCENARIO ACTUAL BITCOIN</a:t>
            </a:r>
          </a:p>
        </p:txBody>
      </p:sp>
      <p:pic>
        <p:nvPicPr>
          <p:cNvPr id="28" name="Imagen 27" descr="Imagen que contiene tabla&#10;&#10;Descripción generada automáticamente">
            <a:extLst>
              <a:ext uri="{FF2B5EF4-FFF2-40B4-BE49-F238E27FC236}">
                <a16:creationId xmlns:a16="http://schemas.microsoft.com/office/drawing/2014/main" id="{7B6EA73B-424A-694D-807A-4195280F5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6282" y="4322940"/>
            <a:ext cx="3163403" cy="1898042"/>
          </a:xfrm>
          <a:prstGeom prst="rect">
            <a:avLst/>
          </a:prstGeom>
        </p:spPr>
      </p:pic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ED13E82D-61AE-2244-BEE4-947F72B01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430045"/>
              </p:ext>
            </p:extLst>
          </p:nvPr>
        </p:nvGraphicFramePr>
        <p:xfrm>
          <a:off x="6316792" y="4309741"/>
          <a:ext cx="5398196" cy="457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49549">
                  <a:extLst>
                    <a:ext uri="{9D8B030D-6E8A-4147-A177-3AD203B41FA5}">
                      <a16:colId xmlns:a16="http://schemas.microsoft.com/office/drawing/2014/main" val="86767359"/>
                    </a:ext>
                  </a:extLst>
                </a:gridCol>
                <a:gridCol w="1349549">
                  <a:extLst>
                    <a:ext uri="{9D8B030D-6E8A-4147-A177-3AD203B41FA5}">
                      <a16:colId xmlns:a16="http://schemas.microsoft.com/office/drawing/2014/main" val="878014300"/>
                    </a:ext>
                  </a:extLst>
                </a:gridCol>
                <a:gridCol w="1349549">
                  <a:extLst>
                    <a:ext uri="{9D8B030D-6E8A-4147-A177-3AD203B41FA5}">
                      <a16:colId xmlns:a16="http://schemas.microsoft.com/office/drawing/2014/main" val="3467376828"/>
                    </a:ext>
                  </a:extLst>
                </a:gridCol>
                <a:gridCol w="1349549">
                  <a:extLst>
                    <a:ext uri="{9D8B030D-6E8A-4147-A177-3AD203B41FA5}">
                      <a16:colId xmlns:a16="http://schemas.microsoft.com/office/drawing/2014/main" val="411649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200" dirty="0">
                          <a:solidFill>
                            <a:sysClr val="windowText" lastClr="000000"/>
                          </a:solidFill>
                        </a:rPr>
                        <a:t>INVERSIÓN EN ORO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VINCULACIÓN ACCIONES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POSESIÓN DE DIVISAS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WALLET BLOCK CHAIN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05161"/>
                  </a:ext>
                </a:extLst>
              </a:tr>
            </a:tbl>
          </a:graphicData>
        </a:graphic>
      </p:graphicFrame>
      <p:sp>
        <p:nvSpPr>
          <p:cNvPr id="19" name="CuadroTexto 18">
            <a:extLst>
              <a:ext uri="{FF2B5EF4-FFF2-40B4-BE49-F238E27FC236}">
                <a16:creationId xmlns:a16="http://schemas.microsoft.com/office/drawing/2014/main" id="{EB79E857-2593-E648-A7FA-4104CC2DDD95}"/>
              </a:ext>
            </a:extLst>
          </p:cNvPr>
          <p:cNvSpPr txBox="1"/>
          <p:nvPr/>
        </p:nvSpPr>
        <p:spPr>
          <a:xfrm>
            <a:off x="6367528" y="3888713"/>
            <a:ext cx="553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VARIABLES A CONSIDERAR PARA INVERSION EN BITCOIN  </a:t>
            </a:r>
          </a:p>
        </p:txBody>
      </p:sp>
    </p:spTree>
    <p:extLst>
      <p:ext uri="{BB962C8B-B14F-4D97-AF65-F5344CB8AC3E}">
        <p14:creationId xmlns:p14="http://schemas.microsoft.com/office/powerpoint/2010/main" val="2918951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C00D9662-5CF3-4BF8-85EE-E1503E35D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2A62A-C022-4826-BC90-2DA3CB4394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4833" r="-1" b="11209"/>
          <a:stretch/>
        </p:blipFill>
        <p:spPr>
          <a:xfrm>
            <a:off x="67399" y="10"/>
            <a:ext cx="12191980" cy="6857990"/>
          </a:xfrm>
          <a:prstGeom prst="rect">
            <a:avLst/>
          </a:prstGeom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39C7C206-8404-40AC-969B-40CE396E3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5" y="2105202"/>
            <a:ext cx="9360205" cy="4752798"/>
          </a:xfrm>
          <a:prstGeom prst="rect">
            <a:avLst/>
          </a:prstGeom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BEAD64B3-D01F-43C5-AFF5-7EDCC3D3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6" name="Rectangle 14">
            <a:extLst>
              <a:ext uri="{FF2B5EF4-FFF2-40B4-BE49-F238E27FC236}">
                <a16:creationId xmlns:a16="http://schemas.microsoft.com/office/drawing/2014/main" id="{5BF951FB-3496-4321-9E03-62C6C49A2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612CC157-1C7E-4345-89D3-52E61E0A1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B3554ECE-6F4C-4F12-B9C2-1A8072672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4428326" cy="68580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1D35B0FD-0F2F-4198-91DA-900B7FB3F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384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object 7">
            <a:extLst>
              <a:ext uri="{FF2B5EF4-FFF2-40B4-BE49-F238E27FC236}">
                <a16:creationId xmlns:a16="http://schemas.microsoft.com/office/drawing/2014/main" id="{E1C01290-991F-E847-89BE-BD23FE5B67EA}"/>
              </a:ext>
            </a:extLst>
          </p:cNvPr>
          <p:cNvGrpSpPr/>
          <p:nvPr/>
        </p:nvGrpSpPr>
        <p:grpSpPr>
          <a:xfrm>
            <a:off x="5530789" y="632896"/>
            <a:ext cx="3610610" cy="917575"/>
            <a:chOff x="1947668" y="1496496"/>
            <a:chExt cx="3610610" cy="917575"/>
          </a:xfrm>
        </p:grpSpPr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9E4BBC00-03D2-8041-89C2-312C1487950B}"/>
                </a:ext>
              </a:extLst>
            </p:cNvPr>
            <p:cNvSpPr/>
            <p:nvPr/>
          </p:nvSpPr>
          <p:spPr>
            <a:xfrm>
              <a:off x="1947668" y="1496496"/>
              <a:ext cx="3610363" cy="91757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ADE49B85-57BE-5C40-B77F-54DAA276F0F3}"/>
                </a:ext>
              </a:extLst>
            </p:cNvPr>
            <p:cNvSpPr/>
            <p:nvPr/>
          </p:nvSpPr>
          <p:spPr>
            <a:xfrm>
              <a:off x="1951227" y="1499362"/>
              <a:ext cx="3554095" cy="862330"/>
            </a:xfrm>
            <a:custGeom>
              <a:avLst/>
              <a:gdLst/>
              <a:ahLst/>
              <a:cxnLst/>
              <a:rect l="l" t="t" r="r" b="b"/>
              <a:pathLst>
                <a:path w="3554095" h="862330">
                  <a:moveTo>
                    <a:pt x="1966087" y="0"/>
                  </a:moveTo>
                  <a:lnTo>
                    <a:pt x="1669034" y="0"/>
                  </a:lnTo>
                  <a:lnTo>
                    <a:pt x="1669034" y="862076"/>
                  </a:lnTo>
                  <a:lnTo>
                    <a:pt x="1980184" y="862076"/>
                  </a:lnTo>
                  <a:lnTo>
                    <a:pt x="2018210" y="861149"/>
                  </a:lnTo>
                  <a:lnTo>
                    <a:pt x="2087500" y="853771"/>
                  </a:lnTo>
                  <a:lnTo>
                    <a:pt x="2147818" y="839132"/>
                  </a:lnTo>
                  <a:lnTo>
                    <a:pt x="2199304" y="817518"/>
                  </a:lnTo>
                  <a:lnTo>
                    <a:pt x="2242645" y="788564"/>
                  </a:lnTo>
                  <a:lnTo>
                    <a:pt x="2271876" y="760349"/>
                  </a:lnTo>
                  <a:lnTo>
                    <a:pt x="1783207" y="760349"/>
                  </a:lnTo>
                  <a:lnTo>
                    <a:pt x="1783207" y="101726"/>
                  </a:lnTo>
                  <a:lnTo>
                    <a:pt x="2274777" y="101726"/>
                  </a:lnTo>
                  <a:lnTo>
                    <a:pt x="2246122" y="74167"/>
                  </a:lnTo>
                  <a:lnTo>
                    <a:pt x="2188305" y="36353"/>
                  </a:lnTo>
                  <a:lnTo>
                    <a:pt x="2119630" y="12446"/>
                  </a:lnTo>
                  <a:lnTo>
                    <a:pt x="2054764" y="3127"/>
                  </a:lnTo>
                  <a:lnTo>
                    <a:pt x="2013402" y="783"/>
                  </a:lnTo>
                  <a:lnTo>
                    <a:pt x="1966087" y="0"/>
                  </a:lnTo>
                  <a:close/>
                </a:path>
                <a:path w="3554095" h="862330">
                  <a:moveTo>
                    <a:pt x="2274777" y="101726"/>
                  </a:moveTo>
                  <a:lnTo>
                    <a:pt x="1964309" y="101726"/>
                  </a:lnTo>
                  <a:lnTo>
                    <a:pt x="2011747" y="102842"/>
                  </a:lnTo>
                  <a:lnTo>
                    <a:pt x="2052161" y="106172"/>
                  </a:lnTo>
                  <a:lnTo>
                    <a:pt x="2112010" y="119379"/>
                  </a:lnTo>
                  <a:lnTo>
                    <a:pt x="2170795" y="156067"/>
                  </a:lnTo>
                  <a:lnTo>
                    <a:pt x="2219960" y="216662"/>
                  </a:lnTo>
                  <a:lnTo>
                    <a:pt x="2239389" y="256932"/>
                  </a:lnTo>
                  <a:lnTo>
                    <a:pt x="2253281" y="304990"/>
                  </a:lnTo>
                  <a:lnTo>
                    <a:pt x="2261625" y="360858"/>
                  </a:lnTo>
                  <a:lnTo>
                    <a:pt x="2264410" y="424561"/>
                  </a:lnTo>
                  <a:lnTo>
                    <a:pt x="2262985" y="471519"/>
                  </a:lnTo>
                  <a:lnTo>
                    <a:pt x="2258726" y="514858"/>
                  </a:lnTo>
                  <a:lnTo>
                    <a:pt x="2251658" y="554577"/>
                  </a:lnTo>
                  <a:lnTo>
                    <a:pt x="2229350" y="623206"/>
                  </a:lnTo>
                  <a:lnTo>
                    <a:pt x="2197727" y="677741"/>
                  </a:lnTo>
                  <a:lnTo>
                    <a:pt x="2162863" y="713345"/>
                  </a:lnTo>
                  <a:lnTo>
                    <a:pt x="2124140" y="735685"/>
                  </a:lnTo>
                  <a:lnTo>
                    <a:pt x="2074566" y="751401"/>
                  </a:lnTo>
                  <a:lnTo>
                    <a:pt x="2007665" y="759350"/>
                  </a:lnTo>
                  <a:lnTo>
                    <a:pt x="1967357" y="760349"/>
                  </a:lnTo>
                  <a:lnTo>
                    <a:pt x="2271876" y="760349"/>
                  </a:lnTo>
                  <a:lnTo>
                    <a:pt x="2300224" y="725932"/>
                  </a:lnTo>
                  <a:lnTo>
                    <a:pt x="2332926" y="669702"/>
                  </a:lnTo>
                  <a:lnTo>
                    <a:pt x="2359152" y="600328"/>
                  </a:lnTo>
                  <a:lnTo>
                    <a:pt x="2369153" y="561016"/>
                  </a:lnTo>
                  <a:lnTo>
                    <a:pt x="2376297" y="518906"/>
                  </a:lnTo>
                  <a:lnTo>
                    <a:pt x="2380583" y="474009"/>
                  </a:lnTo>
                  <a:lnTo>
                    <a:pt x="2382012" y="426338"/>
                  </a:lnTo>
                  <a:lnTo>
                    <a:pt x="2379912" y="370308"/>
                  </a:lnTo>
                  <a:lnTo>
                    <a:pt x="2373598" y="317468"/>
                  </a:lnTo>
                  <a:lnTo>
                    <a:pt x="2363045" y="267819"/>
                  </a:lnTo>
                  <a:lnTo>
                    <a:pt x="2348230" y="221361"/>
                  </a:lnTo>
                  <a:lnTo>
                    <a:pt x="2329150" y="178573"/>
                  </a:lnTo>
                  <a:lnTo>
                    <a:pt x="2305796" y="139763"/>
                  </a:lnTo>
                  <a:lnTo>
                    <a:pt x="2278131" y="104953"/>
                  </a:lnTo>
                  <a:lnTo>
                    <a:pt x="2274777" y="101726"/>
                  </a:lnTo>
                  <a:close/>
                </a:path>
                <a:path w="3554095" h="862330">
                  <a:moveTo>
                    <a:pt x="382397" y="0"/>
                  </a:moveTo>
                  <a:lnTo>
                    <a:pt x="0" y="0"/>
                  </a:lnTo>
                  <a:lnTo>
                    <a:pt x="0" y="862076"/>
                  </a:lnTo>
                  <a:lnTo>
                    <a:pt x="114173" y="862076"/>
                  </a:lnTo>
                  <a:lnTo>
                    <a:pt x="114173" y="479298"/>
                  </a:lnTo>
                  <a:lnTo>
                    <a:pt x="465050" y="479298"/>
                  </a:lnTo>
                  <a:lnTo>
                    <a:pt x="446532" y="469900"/>
                  </a:lnTo>
                  <a:lnTo>
                    <a:pt x="504586" y="458470"/>
                  </a:lnTo>
                  <a:lnTo>
                    <a:pt x="554545" y="441325"/>
                  </a:lnTo>
                  <a:lnTo>
                    <a:pt x="596407" y="418464"/>
                  </a:lnTo>
                  <a:lnTo>
                    <a:pt x="630174" y="389889"/>
                  </a:lnTo>
                  <a:lnTo>
                    <a:pt x="637504" y="380491"/>
                  </a:lnTo>
                  <a:lnTo>
                    <a:pt x="114173" y="380491"/>
                  </a:lnTo>
                  <a:lnTo>
                    <a:pt x="114173" y="95250"/>
                  </a:lnTo>
                  <a:lnTo>
                    <a:pt x="646481" y="95250"/>
                  </a:lnTo>
                  <a:lnTo>
                    <a:pt x="634186" y="78087"/>
                  </a:lnTo>
                  <a:lnTo>
                    <a:pt x="586267" y="37078"/>
                  </a:lnTo>
                  <a:lnTo>
                    <a:pt x="524325" y="13073"/>
                  </a:lnTo>
                  <a:lnTo>
                    <a:pt x="483949" y="5810"/>
                  </a:lnTo>
                  <a:lnTo>
                    <a:pt x="436643" y="1452"/>
                  </a:lnTo>
                  <a:lnTo>
                    <a:pt x="382397" y="0"/>
                  </a:lnTo>
                  <a:close/>
                </a:path>
                <a:path w="3554095" h="862330">
                  <a:moveTo>
                    <a:pt x="465050" y="479298"/>
                  </a:moveTo>
                  <a:lnTo>
                    <a:pt x="246507" y="479298"/>
                  </a:lnTo>
                  <a:lnTo>
                    <a:pt x="267055" y="479540"/>
                  </a:lnTo>
                  <a:lnTo>
                    <a:pt x="284495" y="480282"/>
                  </a:lnTo>
                  <a:lnTo>
                    <a:pt x="323197" y="487221"/>
                  </a:lnTo>
                  <a:lnTo>
                    <a:pt x="362077" y="506349"/>
                  </a:lnTo>
                  <a:lnTo>
                    <a:pt x="404350" y="544853"/>
                  </a:lnTo>
                  <a:lnTo>
                    <a:pt x="437403" y="586739"/>
                  </a:lnTo>
                  <a:lnTo>
                    <a:pt x="478551" y="646176"/>
                  </a:lnTo>
                  <a:lnTo>
                    <a:pt x="502412" y="682751"/>
                  </a:lnTo>
                  <a:lnTo>
                    <a:pt x="616585" y="862076"/>
                  </a:lnTo>
                  <a:lnTo>
                    <a:pt x="760095" y="862076"/>
                  </a:lnTo>
                  <a:lnTo>
                    <a:pt x="610108" y="627379"/>
                  </a:lnTo>
                  <a:lnTo>
                    <a:pt x="587410" y="594425"/>
                  </a:lnTo>
                  <a:lnTo>
                    <a:pt x="540063" y="537136"/>
                  </a:lnTo>
                  <a:lnTo>
                    <a:pt x="502271" y="502154"/>
                  </a:lnTo>
                  <a:lnTo>
                    <a:pt x="467842" y="480714"/>
                  </a:lnTo>
                  <a:lnTo>
                    <a:pt x="465050" y="479298"/>
                  </a:lnTo>
                  <a:close/>
                </a:path>
                <a:path w="3554095" h="862330">
                  <a:moveTo>
                    <a:pt x="646481" y="95250"/>
                  </a:moveTo>
                  <a:lnTo>
                    <a:pt x="387096" y="95250"/>
                  </a:lnTo>
                  <a:lnTo>
                    <a:pt x="431865" y="97724"/>
                  </a:lnTo>
                  <a:lnTo>
                    <a:pt x="470169" y="105140"/>
                  </a:lnTo>
                  <a:lnTo>
                    <a:pt x="527431" y="134747"/>
                  </a:lnTo>
                  <a:lnTo>
                    <a:pt x="560752" y="179498"/>
                  </a:lnTo>
                  <a:lnTo>
                    <a:pt x="571881" y="235203"/>
                  </a:lnTo>
                  <a:lnTo>
                    <a:pt x="570450" y="255682"/>
                  </a:lnTo>
                  <a:lnTo>
                    <a:pt x="558968" y="294354"/>
                  </a:lnTo>
                  <a:lnTo>
                    <a:pt x="536130" y="329144"/>
                  </a:lnTo>
                  <a:lnTo>
                    <a:pt x="502602" y="355052"/>
                  </a:lnTo>
                  <a:lnTo>
                    <a:pt x="457674" y="371383"/>
                  </a:lnTo>
                  <a:lnTo>
                    <a:pt x="396488" y="379472"/>
                  </a:lnTo>
                  <a:lnTo>
                    <a:pt x="359537" y="380491"/>
                  </a:lnTo>
                  <a:lnTo>
                    <a:pt x="637504" y="380491"/>
                  </a:lnTo>
                  <a:lnTo>
                    <a:pt x="656103" y="356647"/>
                  </a:lnTo>
                  <a:lnTo>
                    <a:pt x="674639" y="319786"/>
                  </a:lnTo>
                  <a:lnTo>
                    <a:pt x="685770" y="279304"/>
                  </a:lnTo>
                  <a:lnTo>
                    <a:pt x="689483" y="235203"/>
                  </a:lnTo>
                  <a:lnTo>
                    <a:pt x="687244" y="200437"/>
                  </a:lnTo>
                  <a:lnTo>
                    <a:pt x="680529" y="167195"/>
                  </a:lnTo>
                  <a:lnTo>
                    <a:pt x="669337" y="135477"/>
                  </a:lnTo>
                  <a:lnTo>
                    <a:pt x="653669" y="105283"/>
                  </a:lnTo>
                  <a:lnTo>
                    <a:pt x="646481" y="95250"/>
                  </a:lnTo>
                  <a:close/>
                </a:path>
                <a:path w="3554095" h="862330">
                  <a:moveTo>
                    <a:pt x="2991612" y="0"/>
                  </a:moveTo>
                  <a:lnTo>
                    <a:pt x="2877439" y="0"/>
                  </a:lnTo>
                  <a:lnTo>
                    <a:pt x="2877439" y="862076"/>
                  </a:lnTo>
                  <a:lnTo>
                    <a:pt x="2991612" y="862076"/>
                  </a:lnTo>
                  <a:lnTo>
                    <a:pt x="2991612" y="455675"/>
                  </a:lnTo>
                  <a:lnTo>
                    <a:pt x="3553968" y="455675"/>
                  </a:lnTo>
                  <a:lnTo>
                    <a:pt x="3553968" y="353949"/>
                  </a:lnTo>
                  <a:lnTo>
                    <a:pt x="2991612" y="353949"/>
                  </a:lnTo>
                  <a:lnTo>
                    <a:pt x="2991612" y="0"/>
                  </a:lnTo>
                  <a:close/>
                </a:path>
                <a:path w="3554095" h="862330">
                  <a:moveTo>
                    <a:pt x="3553968" y="455675"/>
                  </a:moveTo>
                  <a:lnTo>
                    <a:pt x="3439795" y="455675"/>
                  </a:lnTo>
                  <a:lnTo>
                    <a:pt x="3439795" y="862076"/>
                  </a:lnTo>
                  <a:lnTo>
                    <a:pt x="3553968" y="862076"/>
                  </a:lnTo>
                  <a:lnTo>
                    <a:pt x="3553968" y="455675"/>
                  </a:lnTo>
                  <a:close/>
                </a:path>
                <a:path w="3554095" h="862330">
                  <a:moveTo>
                    <a:pt x="3553968" y="0"/>
                  </a:moveTo>
                  <a:lnTo>
                    <a:pt x="3439795" y="0"/>
                  </a:lnTo>
                  <a:lnTo>
                    <a:pt x="3439795" y="353949"/>
                  </a:lnTo>
                  <a:lnTo>
                    <a:pt x="3553968" y="353949"/>
                  </a:lnTo>
                  <a:lnTo>
                    <a:pt x="3553968" y="0"/>
                  </a:lnTo>
                  <a:close/>
                </a:path>
                <a:path w="3554095" h="862330">
                  <a:moveTo>
                    <a:pt x="1491742" y="0"/>
                  </a:moveTo>
                  <a:lnTo>
                    <a:pt x="868172" y="0"/>
                  </a:lnTo>
                  <a:lnTo>
                    <a:pt x="868172" y="862076"/>
                  </a:lnTo>
                  <a:lnTo>
                    <a:pt x="1511681" y="862076"/>
                  </a:lnTo>
                  <a:lnTo>
                    <a:pt x="1511681" y="760349"/>
                  </a:lnTo>
                  <a:lnTo>
                    <a:pt x="982218" y="760349"/>
                  </a:lnTo>
                  <a:lnTo>
                    <a:pt x="982218" y="466851"/>
                  </a:lnTo>
                  <a:lnTo>
                    <a:pt x="1459357" y="466851"/>
                  </a:lnTo>
                  <a:lnTo>
                    <a:pt x="1459357" y="365760"/>
                  </a:lnTo>
                  <a:lnTo>
                    <a:pt x="982218" y="365760"/>
                  </a:lnTo>
                  <a:lnTo>
                    <a:pt x="982218" y="101726"/>
                  </a:lnTo>
                  <a:lnTo>
                    <a:pt x="1491742" y="101726"/>
                  </a:lnTo>
                  <a:lnTo>
                    <a:pt x="1491742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0">
            <a:extLst>
              <a:ext uri="{FF2B5EF4-FFF2-40B4-BE49-F238E27FC236}">
                <a16:creationId xmlns:a16="http://schemas.microsoft.com/office/drawing/2014/main" id="{9B852AC7-A79C-0F40-9B60-B13D698E9EB1}"/>
              </a:ext>
            </a:extLst>
          </p:cNvPr>
          <p:cNvGrpSpPr/>
          <p:nvPr/>
        </p:nvGrpSpPr>
        <p:grpSpPr>
          <a:xfrm>
            <a:off x="9125909" y="558266"/>
            <a:ext cx="2040889" cy="1052195"/>
            <a:chOff x="5542788" y="1421866"/>
            <a:chExt cx="2040889" cy="1052195"/>
          </a:xfrm>
        </p:grpSpPr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D0BD70D7-D7A1-7144-9CA3-AAAA496A2735}"/>
                </a:ext>
              </a:extLst>
            </p:cNvPr>
            <p:cNvSpPr/>
            <p:nvPr/>
          </p:nvSpPr>
          <p:spPr>
            <a:xfrm>
              <a:off x="6550073" y="1429407"/>
              <a:ext cx="1033454" cy="103345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2">
              <a:extLst>
                <a:ext uri="{FF2B5EF4-FFF2-40B4-BE49-F238E27FC236}">
                  <a16:creationId xmlns:a16="http://schemas.microsoft.com/office/drawing/2014/main" id="{29A4B3F4-D66C-8840-8673-BEAAF56E2C66}"/>
                </a:ext>
              </a:extLst>
            </p:cNvPr>
            <p:cNvSpPr/>
            <p:nvPr/>
          </p:nvSpPr>
          <p:spPr>
            <a:xfrm>
              <a:off x="6638544" y="1499616"/>
              <a:ext cx="861060" cy="861060"/>
            </a:xfrm>
            <a:custGeom>
              <a:avLst/>
              <a:gdLst/>
              <a:ahLst/>
              <a:cxnLst/>
              <a:rect l="l" t="t" r="r" b="b"/>
              <a:pathLst>
                <a:path w="861059" h="861060">
                  <a:moveTo>
                    <a:pt x="861059" y="430530"/>
                  </a:moveTo>
                  <a:lnTo>
                    <a:pt x="858533" y="477435"/>
                  </a:lnTo>
                  <a:lnTo>
                    <a:pt x="851128" y="522879"/>
                  </a:lnTo>
                  <a:lnTo>
                    <a:pt x="839108" y="566598"/>
                  </a:lnTo>
                  <a:lnTo>
                    <a:pt x="822735" y="608330"/>
                  </a:lnTo>
                  <a:lnTo>
                    <a:pt x="802273" y="647812"/>
                  </a:lnTo>
                  <a:lnTo>
                    <a:pt x="777983" y="684781"/>
                  </a:lnTo>
                  <a:lnTo>
                    <a:pt x="750130" y="718975"/>
                  </a:lnTo>
                  <a:lnTo>
                    <a:pt x="718975" y="750130"/>
                  </a:lnTo>
                  <a:lnTo>
                    <a:pt x="684781" y="777983"/>
                  </a:lnTo>
                  <a:lnTo>
                    <a:pt x="647812" y="802273"/>
                  </a:lnTo>
                  <a:lnTo>
                    <a:pt x="608330" y="822735"/>
                  </a:lnTo>
                  <a:lnTo>
                    <a:pt x="566598" y="839108"/>
                  </a:lnTo>
                  <a:lnTo>
                    <a:pt x="522879" y="851128"/>
                  </a:lnTo>
                  <a:lnTo>
                    <a:pt x="477435" y="858533"/>
                  </a:lnTo>
                  <a:lnTo>
                    <a:pt x="430529" y="861060"/>
                  </a:lnTo>
                  <a:lnTo>
                    <a:pt x="383624" y="858533"/>
                  </a:lnTo>
                  <a:lnTo>
                    <a:pt x="338180" y="851128"/>
                  </a:lnTo>
                  <a:lnTo>
                    <a:pt x="294461" y="839108"/>
                  </a:lnTo>
                  <a:lnTo>
                    <a:pt x="252729" y="822735"/>
                  </a:lnTo>
                  <a:lnTo>
                    <a:pt x="213247" y="802273"/>
                  </a:lnTo>
                  <a:lnTo>
                    <a:pt x="176278" y="777983"/>
                  </a:lnTo>
                  <a:lnTo>
                    <a:pt x="142084" y="750130"/>
                  </a:lnTo>
                  <a:lnTo>
                    <a:pt x="110929" y="718975"/>
                  </a:lnTo>
                  <a:lnTo>
                    <a:pt x="83076" y="684781"/>
                  </a:lnTo>
                  <a:lnTo>
                    <a:pt x="58786" y="647812"/>
                  </a:lnTo>
                  <a:lnTo>
                    <a:pt x="38324" y="608330"/>
                  </a:lnTo>
                  <a:lnTo>
                    <a:pt x="21951" y="566598"/>
                  </a:lnTo>
                  <a:lnTo>
                    <a:pt x="9931" y="522879"/>
                  </a:lnTo>
                  <a:lnTo>
                    <a:pt x="2526" y="477435"/>
                  </a:lnTo>
                  <a:lnTo>
                    <a:pt x="0" y="430530"/>
                  </a:lnTo>
                  <a:lnTo>
                    <a:pt x="2526" y="383624"/>
                  </a:lnTo>
                  <a:lnTo>
                    <a:pt x="9931" y="338180"/>
                  </a:lnTo>
                  <a:lnTo>
                    <a:pt x="21951" y="294461"/>
                  </a:lnTo>
                  <a:lnTo>
                    <a:pt x="38324" y="252729"/>
                  </a:lnTo>
                  <a:lnTo>
                    <a:pt x="58786" y="213247"/>
                  </a:lnTo>
                  <a:lnTo>
                    <a:pt x="83076" y="176278"/>
                  </a:lnTo>
                  <a:lnTo>
                    <a:pt x="110929" y="142084"/>
                  </a:lnTo>
                  <a:lnTo>
                    <a:pt x="142084" y="110929"/>
                  </a:lnTo>
                  <a:lnTo>
                    <a:pt x="176278" y="83076"/>
                  </a:lnTo>
                  <a:lnTo>
                    <a:pt x="213247" y="58786"/>
                  </a:lnTo>
                  <a:lnTo>
                    <a:pt x="252729" y="38324"/>
                  </a:lnTo>
                  <a:lnTo>
                    <a:pt x="294461" y="21951"/>
                  </a:lnTo>
                  <a:lnTo>
                    <a:pt x="338180" y="9931"/>
                  </a:lnTo>
                  <a:lnTo>
                    <a:pt x="383624" y="2526"/>
                  </a:lnTo>
                  <a:lnTo>
                    <a:pt x="430529" y="0"/>
                  </a:lnTo>
                  <a:lnTo>
                    <a:pt x="430529" y="430530"/>
                  </a:lnTo>
                  <a:lnTo>
                    <a:pt x="861059" y="430530"/>
                  </a:lnTo>
                  <a:close/>
                </a:path>
              </a:pathLst>
            </a:custGeom>
            <a:ln w="762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3">
              <a:extLst>
                <a:ext uri="{FF2B5EF4-FFF2-40B4-BE49-F238E27FC236}">
                  <a16:creationId xmlns:a16="http://schemas.microsoft.com/office/drawing/2014/main" id="{C89B3037-B7EB-C249-98EE-A07C69033383}"/>
                </a:ext>
              </a:extLst>
            </p:cNvPr>
            <p:cNvSpPr/>
            <p:nvPr/>
          </p:nvSpPr>
          <p:spPr>
            <a:xfrm>
              <a:off x="5542788" y="1421866"/>
              <a:ext cx="1053096" cy="105158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93264329-2275-F042-A1D2-ACC91D449118}"/>
                </a:ext>
              </a:extLst>
            </p:cNvPr>
            <p:cNvSpPr/>
            <p:nvPr/>
          </p:nvSpPr>
          <p:spPr>
            <a:xfrm>
              <a:off x="5640324" y="1499616"/>
              <a:ext cx="862965" cy="861060"/>
            </a:xfrm>
            <a:custGeom>
              <a:avLst/>
              <a:gdLst/>
              <a:ahLst/>
              <a:cxnLst/>
              <a:rect l="l" t="t" r="r" b="b"/>
              <a:pathLst>
                <a:path w="862965" h="861060">
                  <a:moveTo>
                    <a:pt x="0" y="430530"/>
                  </a:moveTo>
                  <a:lnTo>
                    <a:pt x="2530" y="383624"/>
                  </a:lnTo>
                  <a:lnTo>
                    <a:pt x="9945" y="338180"/>
                  </a:lnTo>
                  <a:lnTo>
                    <a:pt x="21982" y="294461"/>
                  </a:lnTo>
                  <a:lnTo>
                    <a:pt x="38378" y="252729"/>
                  </a:lnTo>
                  <a:lnTo>
                    <a:pt x="58871" y="213247"/>
                  </a:lnTo>
                  <a:lnTo>
                    <a:pt x="83198" y="176278"/>
                  </a:lnTo>
                  <a:lnTo>
                    <a:pt x="111095" y="142084"/>
                  </a:lnTo>
                  <a:lnTo>
                    <a:pt x="142301" y="110929"/>
                  </a:lnTo>
                  <a:lnTo>
                    <a:pt x="176552" y="83076"/>
                  </a:lnTo>
                  <a:lnTo>
                    <a:pt x="213585" y="58786"/>
                  </a:lnTo>
                  <a:lnTo>
                    <a:pt x="253138" y="38324"/>
                  </a:lnTo>
                  <a:lnTo>
                    <a:pt x="294948" y="21951"/>
                  </a:lnTo>
                  <a:lnTo>
                    <a:pt x="338752" y="9931"/>
                  </a:lnTo>
                  <a:lnTo>
                    <a:pt x="384288" y="2526"/>
                  </a:lnTo>
                  <a:lnTo>
                    <a:pt x="431291" y="0"/>
                  </a:lnTo>
                  <a:lnTo>
                    <a:pt x="478295" y="2526"/>
                  </a:lnTo>
                  <a:lnTo>
                    <a:pt x="523831" y="9931"/>
                  </a:lnTo>
                  <a:lnTo>
                    <a:pt x="567635" y="21951"/>
                  </a:lnTo>
                  <a:lnTo>
                    <a:pt x="609445" y="38324"/>
                  </a:lnTo>
                  <a:lnTo>
                    <a:pt x="648998" y="58786"/>
                  </a:lnTo>
                  <a:lnTo>
                    <a:pt x="686031" y="83076"/>
                  </a:lnTo>
                  <a:lnTo>
                    <a:pt x="720282" y="110929"/>
                  </a:lnTo>
                  <a:lnTo>
                    <a:pt x="751488" y="142084"/>
                  </a:lnTo>
                  <a:lnTo>
                    <a:pt x="779385" y="176278"/>
                  </a:lnTo>
                  <a:lnTo>
                    <a:pt x="803712" y="213247"/>
                  </a:lnTo>
                  <a:lnTo>
                    <a:pt x="824205" y="252729"/>
                  </a:lnTo>
                  <a:lnTo>
                    <a:pt x="840601" y="294461"/>
                  </a:lnTo>
                  <a:lnTo>
                    <a:pt x="852638" y="338180"/>
                  </a:lnTo>
                  <a:lnTo>
                    <a:pt x="860053" y="383624"/>
                  </a:lnTo>
                  <a:lnTo>
                    <a:pt x="862583" y="430530"/>
                  </a:lnTo>
                  <a:lnTo>
                    <a:pt x="860053" y="477435"/>
                  </a:lnTo>
                  <a:lnTo>
                    <a:pt x="852638" y="522879"/>
                  </a:lnTo>
                  <a:lnTo>
                    <a:pt x="840601" y="566598"/>
                  </a:lnTo>
                  <a:lnTo>
                    <a:pt x="824205" y="608330"/>
                  </a:lnTo>
                  <a:lnTo>
                    <a:pt x="803712" y="647812"/>
                  </a:lnTo>
                  <a:lnTo>
                    <a:pt x="779385" y="684781"/>
                  </a:lnTo>
                  <a:lnTo>
                    <a:pt x="751488" y="718975"/>
                  </a:lnTo>
                  <a:lnTo>
                    <a:pt x="720282" y="750130"/>
                  </a:lnTo>
                  <a:lnTo>
                    <a:pt x="686031" y="777983"/>
                  </a:lnTo>
                  <a:lnTo>
                    <a:pt x="648998" y="802273"/>
                  </a:lnTo>
                  <a:lnTo>
                    <a:pt x="609445" y="822735"/>
                  </a:lnTo>
                  <a:lnTo>
                    <a:pt x="567635" y="839108"/>
                  </a:lnTo>
                  <a:lnTo>
                    <a:pt x="523831" y="851128"/>
                  </a:lnTo>
                  <a:lnTo>
                    <a:pt x="478295" y="858533"/>
                  </a:lnTo>
                  <a:lnTo>
                    <a:pt x="431291" y="861060"/>
                  </a:lnTo>
                  <a:lnTo>
                    <a:pt x="431291" y="430530"/>
                  </a:lnTo>
                  <a:lnTo>
                    <a:pt x="0" y="430530"/>
                  </a:lnTo>
                  <a:close/>
                </a:path>
              </a:pathLst>
            </a:custGeom>
            <a:ln w="761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15">
            <a:extLst>
              <a:ext uri="{FF2B5EF4-FFF2-40B4-BE49-F238E27FC236}">
                <a16:creationId xmlns:a16="http://schemas.microsoft.com/office/drawing/2014/main" id="{F0661475-4BA7-9D40-B676-5F1A0891682B}"/>
              </a:ext>
            </a:extLst>
          </p:cNvPr>
          <p:cNvGrpSpPr/>
          <p:nvPr/>
        </p:nvGrpSpPr>
        <p:grpSpPr>
          <a:xfrm>
            <a:off x="11215259" y="632896"/>
            <a:ext cx="755015" cy="917575"/>
            <a:chOff x="7632138" y="1496496"/>
            <a:chExt cx="755015" cy="917575"/>
          </a:xfrm>
        </p:grpSpPr>
        <p:sp>
          <p:nvSpPr>
            <p:cNvPr id="21" name="object 16">
              <a:extLst>
                <a:ext uri="{FF2B5EF4-FFF2-40B4-BE49-F238E27FC236}">
                  <a16:creationId xmlns:a16="http://schemas.microsoft.com/office/drawing/2014/main" id="{09F302F5-FC9D-6E40-A4B8-D028BA33AA0F}"/>
                </a:ext>
              </a:extLst>
            </p:cNvPr>
            <p:cNvSpPr/>
            <p:nvPr/>
          </p:nvSpPr>
          <p:spPr>
            <a:xfrm>
              <a:off x="7632138" y="1496496"/>
              <a:ext cx="754487" cy="9175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7">
              <a:extLst>
                <a:ext uri="{FF2B5EF4-FFF2-40B4-BE49-F238E27FC236}">
                  <a16:creationId xmlns:a16="http://schemas.microsoft.com/office/drawing/2014/main" id="{0E28D059-9BD5-7A4E-A321-A4F7EA78FAEE}"/>
                </a:ext>
              </a:extLst>
            </p:cNvPr>
            <p:cNvSpPr/>
            <p:nvPr/>
          </p:nvSpPr>
          <p:spPr>
            <a:xfrm>
              <a:off x="7635874" y="1499362"/>
              <a:ext cx="698500" cy="862330"/>
            </a:xfrm>
            <a:custGeom>
              <a:avLst/>
              <a:gdLst/>
              <a:ahLst/>
              <a:cxnLst/>
              <a:rect l="l" t="t" r="r" b="b"/>
              <a:pathLst>
                <a:path w="698500" h="862330">
                  <a:moveTo>
                    <a:pt x="290829" y="0"/>
                  </a:moveTo>
                  <a:lnTo>
                    <a:pt x="0" y="0"/>
                  </a:lnTo>
                  <a:lnTo>
                    <a:pt x="0" y="862076"/>
                  </a:lnTo>
                  <a:lnTo>
                    <a:pt x="304673" y="862076"/>
                  </a:lnTo>
                  <a:lnTo>
                    <a:pt x="341868" y="861131"/>
                  </a:lnTo>
                  <a:lnTo>
                    <a:pt x="409686" y="853717"/>
                  </a:lnTo>
                  <a:lnTo>
                    <a:pt x="468780" y="839150"/>
                  </a:lnTo>
                  <a:lnTo>
                    <a:pt x="519104" y="817429"/>
                  </a:lnTo>
                  <a:lnTo>
                    <a:pt x="561673" y="788636"/>
                  </a:lnTo>
                  <a:lnTo>
                    <a:pt x="590192" y="760349"/>
                  </a:lnTo>
                  <a:lnTo>
                    <a:pt x="111759" y="760349"/>
                  </a:lnTo>
                  <a:lnTo>
                    <a:pt x="111759" y="101726"/>
                  </a:lnTo>
                  <a:lnTo>
                    <a:pt x="593283" y="101726"/>
                  </a:lnTo>
                  <a:lnTo>
                    <a:pt x="565023" y="74167"/>
                  </a:lnTo>
                  <a:lnTo>
                    <a:pt x="508349" y="36401"/>
                  </a:lnTo>
                  <a:lnTo>
                    <a:pt x="441198" y="12446"/>
                  </a:lnTo>
                  <a:lnTo>
                    <a:pt x="377682" y="3175"/>
                  </a:lnTo>
                  <a:lnTo>
                    <a:pt x="337167" y="801"/>
                  </a:lnTo>
                  <a:lnTo>
                    <a:pt x="290829" y="0"/>
                  </a:lnTo>
                  <a:close/>
                </a:path>
                <a:path w="698500" h="862330">
                  <a:moveTo>
                    <a:pt x="593283" y="101726"/>
                  </a:moveTo>
                  <a:lnTo>
                    <a:pt x="289178" y="101726"/>
                  </a:lnTo>
                  <a:lnTo>
                    <a:pt x="335567" y="102860"/>
                  </a:lnTo>
                  <a:lnTo>
                    <a:pt x="375110" y="106219"/>
                  </a:lnTo>
                  <a:lnTo>
                    <a:pt x="433704" y="119379"/>
                  </a:lnTo>
                  <a:lnTo>
                    <a:pt x="491156" y="156067"/>
                  </a:lnTo>
                  <a:lnTo>
                    <a:pt x="539369" y="216662"/>
                  </a:lnTo>
                  <a:lnTo>
                    <a:pt x="558605" y="256772"/>
                  </a:lnTo>
                  <a:lnTo>
                    <a:pt x="572198" y="304847"/>
                  </a:lnTo>
                  <a:lnTo>
                    <a:pt x="580266" y="360805"/>
                  </a:lnTo>
                  <a:lnTo>
                    <a:pt x="582929" y="424561"/>
                  </a:lnTo>
                  <a:lnTo>
                    <a:pt x="581582" y="471537"/>
                  </a:lnTo>
                  <a:lnTo>
                    <a:pt x="577484" y="514905"/>
                  </a:lnTo>
                  <a:lnTo>
                    <a:pt x="570553" y="554630"/>
                  </a:lnTo>
                  <a:lnTo>
                    <a:pt x="548469" y="623188"/>
                  </a:lnTo>
                  <a:lnTo>
                    <a:pt x="517663" y="677830"/>
                  </a:lnTo>
                  <a:lnTo>
                    <a:pt x="483437" y="713327"/>
                  </a:lnTo>
                  <a:lnTo>
                    <a:pt x="445599" y="735774"/>
                  </a:lnTo>
                  <a:lnTo>
                    <a:pt x="397003" y="751347"/>
                  </a:lnTo>
                  <a:lnTo>
                    <a:pt x="331507" y="759333"/>
                  </a:lnTo>
                  <a:lnTo>
                    <a:pt x="291973" y="760349"/>
                  </a:lnTo>
                  <a:lnTo>
                    <a:pt x="590192" y="760349"/>
                  </a:lnTo>
                  <a:lnTo>
                    <a:pt x="618108" y="725932"/>
                  </a:lnTo>
                  <a:lnTo>
                    <a:pt x="650065" y="669750"/>
                  </a:lnTo>
                  <a:lnTo>
                    <a:pt x="675640" y="600328"/>
                  </a:lnTo>
                  <a:lnTo>
                    <a:pt x="689371" y="540353"/>
                  </a:lnTo>
                  <a:lnTo>
                    <a:pt x="696722" y="474090"/>
                  </a:lnTo>
                  <a:lnTo>
                    <a:pt x="698119" y="426338"/>
                  </a:lnTo>
                  <a:lnTo>
                    <a:pt x="697569" y="412337"/>
                  </a:lnTo>
                  <a:lnTo>
                    <a:pt x="697055" y="398335"/>
                  </a:lnTo>
                  <a:lnTo>
                    <a:pt x="691778" y="330374"/>
                  </a:lnTo>
                  <a:lnTo>
                    <a:pt x="685244" y="292226"/>
                  </a:lnTo>
                  <a:lnTo>
                    <a:pt x="664972" y="221361"/>
                  </a:lnTo>
                  <a:lnTo>
                    <a:pt x="646193" y="178573"/>
                  </a:lnTo>
                  <a:lnTo>
                    <a:pt x="623427" y="139668"/>
                  </a:lnTo>
                  <a:lnTo>
                    <a:pt x="596445" y="104810"/>
                  </a:lnTo>
                  <a:lnTo>
                    <a:pt x="593283" y="101726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20">
            <a:extLst>
              <a:ext uri="{FF2B5EF4-FFF2-40B4-BE49-F238E27FC236}">
                <a16:creationId xmlns:a16="http://schemas.microsoft.com/office/drawing/2014/main" id="{7ED11460-BD52-F547-A5C2-2A9C9E8C50C4}"/>
              </a:ext>
            </a:extLst>
          </p:cNvPr>
          <p:cNvSpPr txBox="1"/>
          <p:nvPr/>
        </p:nvSpPr>
        <p:spPr>
          <a:xfrm>
            <a:off x="10506779" y="1561210"/>
            <a:ext cx="1372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Analytics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Inc.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3" name="object 21">
            <a:extLst>
              <a:ext uri="{FF2B5EF4-FFF2-40B4-BE49-F238E27FC236}">
                <a16:creationId xmlns:a16="http://schemas.microsoft.com/office/drawing/2014/main" id="{78F41DF1-788F-0648-AA88-8F4101A8BD76}"/>
              </a:ext>
            </a:extLst>
          </p:cNvPr>
          <p:cNvGrpSpPr/>
          <p:nvPr/>
        </p:nvGrpSpPr>
        <p:grpSpPr>
          <a:xfrm>
            <a:off x="7156253" y="2151750"/>
            <a:ext cx="1815083" cy="816863"/>
            <a:chOff x="3592067" y="3063239"/>
            <a:chExt cx="1815083" cy="816863"/>
          </a:xfrm>
        </p:grpSpPr>
        <p:sp>
          <p:nvSpPr>
            <p:cNvPr id="35" name="object 23">
              <a:extLst>
                <a:ext uri="{FF2B5EF4-FFF2-40B4-BE49-F238E27FC236}">
                  <a16:creationId xmlns:a16="http://schemas.microsoft.com/office/drawing/2014/main" id="{8B6BF1CB-5839-7A42-A67F-2EA2131B1EC7}"/>
                </a:ext>
              </a:extLst>
            </p:cNvPr>
            <p:cNvSpPr/>
            <p:nvPr/>
          </p:nvSpPr>
          <p:spPr>
            <a:xfrm>
              <a:off x="3592067" y="3063239"/>
              <a:ext cx="815339" cy="81686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4">
              <a:extLst>
                <a:ext uri="{FF2B5EF4-FFF2-40B4-BE49-F238E27FC236}">
                  <a16:creationId xmlns:a16="http://schemas.microsoft.com/office/drawing/2014/main" id="{004A32DD-EAFC-0340-9C11-DD1A7A64CC48}"/>
                </a:ext>
              </a:extLst>
            </p:cNvPr>
            <p:cNvSpPr/>
            <p:nvPr/>
          </p:nvSpPr>
          <p:spPr>
            <a:xfrm>
              <a:off x="4590287" y="3063239"/>
              <a:ext cx="816863" cy="81686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Gráfico 4" descr="Lenguaje de signos">
            <a:extLst>
              <a:ext uri="{FF2B5EF4-FFF2-40B4-BE49-F238E27FC236}">
                <a16:creationId xmlns:a16="http://schemas.microsoft.com/office/drawing/2014/main" id="{AB6EF957-33AE-C645-A49A-C885C1D91F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56253" y="3295590"/>
            <a:ext cx="2904236" cy="2904236"/>
          </a:xfrm>
          <a:prstGeom prst="rect">
            <a:avLst/>
          </a:prstGeom>
        </p:spPr>
      </p:pic>
      <p:sp>
        <p:nvSpPr>
          <p:cNvPr id="41" name="object 25">
            <a:extLst>
              <a:ext uri="{FF2B5EF4-FFF2-40B4-BE49-F238E27FC236}">
                <a16:creationId xmlns:a16="http://schemas.microsoft.com/office/drawing/2014/main" id="{7B5D68D4-A52A-B642-98A0-219439AF9272}"/>
              </a:ext>
            </a:extLst>
          </p:cNvPr>
          <p:cNvSpPr/>
          <p:nvPr/>
        </p:nvSpPr>
        <p:spPr>
          <a:xfrm>
            <a:off x="9154217" y="2183360"/>
            <a:ext cx="816863" cy="8168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Imagen 41" descr="Imagen que contiene alimentos, dibujo, señal&#10;&#10;Descripción generada automáticamente">
            <a:hlinkClick r:id="rId15"/>
            <a:extLst>
              <a:ext uri="{FF2B5EF4-FFF2-40B4-BE49-F238E27FC236}">
                <a16:creationId xmlns:a16="http://schemas.microsoft.com/office/drawing/2014/main" id="{3E840BA5-D511-D84E-A602-D4768F229721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2023" y="2277762"/>
            <a:ext cx="3424025" cy="230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20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C00D9662-5CF3-4BF8-85EE-E1503E35D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2A62A-C022-4826-BC90-2DA3CB4394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4833" r="-1" b="112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39C7C206-8404-40AC-969B-40CE396E3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5" y="2105202"/>
            <a:ext cx="9360205" cy="4752798"/>
          </a:xfrm>
          <a:prstGeom prst="rect">
            <a:avLst/>
          </a:prstGeom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BEAD64B3-D01F-43C5-AFF5-7EDCC3D3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6" name="Rectangle 14">
            <a:extLst>
              <a:ext uri="{FF2B5EF4-FFF2-40B4-BE49-F238E27FC236}">
                <a16:creationId xmlns:a16="http://schemas.microsoft.com/office/drawing/2014/main" id="{5BF951FB-3496-4321-9E03-62C6C49A2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612CC157-1C7E-4345-89D3-52E61E0A1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B3554ECE-6F4C-4F12-B9C2-1A8072672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4428326" cy="68580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1D35B0FD-0F2F-4198-91DA-900B7FB3F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384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46D28E1-BE24-5D4D-A3C6-9F80129C4963}"/>
              </a:ext>
            </a:extLst>
          </p:cNvPr>
          <p:cNvSpPr txBox="1">
            <a:spLocks/>
          </p:cNvSpPr>
          <p:nvPr/>
        </p:nvSpPr>
        <p:spPr>
          <a:xfrm>
            <a:off x="1926195" y="3594942"/>
            <a:ext cx="2659895" cy="5627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s-ES" sz="3600" b="1" dirty="0">
              <a:latin typeface="Montserrat" pitchFamily="2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CE9CB49-CD44-4B45-8906-A92BAA091D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2897" t="12897" r="12138" b="12138"/>
          <a:stretch/>
        </p:blipFill>
        <p:spPr>
          <a:xfrm>
            <a:off x="5460000" y="0"/>
            <a:ext cx="6732000" cy="6857990"/>
          </a:xfrm>
          <a:prstGeom prst="rect">
            <a:avLst/>
          </a:prstGeom>
        </p:spPr>
      </p:pic>
      <p:pic>
        <p:nvPicPr>
          <p:cNvPr id="21" name="Imagen 20" descr="Imagen que contiene alimentos, dibujo, señal&#10;&#10;Descripción generada automáticamente">
            <a:extLst>
              <a:ext uri="{FF2B5EF4-FFF2-40B4-BE49-F238E27FC236}">
                <a16:creationId xmlns:a16="http://schemas.microsoft.com/office/drawing/2014/main" id="{7803055C-3256-CF4B-9191-0011A25AF32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6166" y="2147365"/>
            <a:ext cx="3424025" cy="2302475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FD881A92-701A-5644-93CD-CABB2702FB7A}"/>
              </a:ext>
            </a:extLst>
          </p:cNvPr>
          <p:cNvSpPr/>
          <p:nvPr/>
        </p:nvSpPr>
        <p:spPr>
          <a:xfrm>
            <a:off x="8356209" y="3193366"/>
            <a:ext cx="858129" cy="9642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 descr="Imagen que contiene alimentos, dibujo, señal&#10;&#10;Descripción generada automáticamente">
            <a:extLst>
              <a:ext uri="{FF2B5EF4-FFF2-40B4-BE49-F238E27FC236}">
                <a16:creationId xmlns:a16="http://schemas.microsoft.com/office/drawing/2014/main" id="{016EF58E-9A66-A249-BB36-FADBBD52902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5547" b="58120"/>
          <a:stretch/>
        </p:blipFill>
        <p:spPr>
          <a:xfrm>
            <a:off x="8354076" y="3193366"/>
            <a:ext cx="837287" cy="964284"/>
          </a:xfrm>
          <a:prstGeom prst="rect">
            <a:avLst/>
          </a:prstGeom>
        </p:spPr>
      </p:pic>
      <p:sp>
        <p:nvSpPr>
          <p:cNvPr id="16" name="object 20">
            <a:extLst>
              <a:ext uri="{FF2B5EF4-FFF2-40B4-BE49-F238E27FC236}">
                <a16:creationId xmlns:a16="http://schemas.microsoft.com/office/drawing/2014/main" id="{A608D473-8AAE-0D4F-8810-E89025CAD941}"/>
              </a:ext>
            </a:extLst>
          </p:cNvPr>
          <p:cNvSpPr/>
          <p:nvPr/>
        </p:nvSpPr>
        <p:spPr>
          <a:xfrm>
            <a:off x="-64267" y="6222558"/>
            <a:ext cx="1092707" cy="4983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3961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C00D9662-5CF3-4BF8-85EE-E1503E35D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2A62A-C022-4826-BC90-2DA3CB4394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4833" r="-1" b="112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39C7C206-8404-40AC-969B-40CE396E3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5" y="2105202"/>
            <a:ext cx="9360205" cy="4752798"/>
          </a:xfrm>
          <a:prstGeom prst="rect">
            <a:avLst/>
          </a:prstGeom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BEAD64B3-D01F-43C5-AFF5-7EDCC3D3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6" name="Rectangle 14">
            <a:extLst>
              <a:ext uri="{FF2B5EF4-FFF2-40B4-BE49-F238E27FC236}">
                <a16:creationId xmlns:a16="http://schemas.microsoft.com/office/drawing/2014/main" id="{5BF951FB-3496-4321-9E03-62C6C49A2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612CC157-1C7E-4345-89D3-52E61E0A1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B3554ECE-6F4C-4F12-B9C2-1A8072672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4428326" cy="68580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1D35B0FD-0F2F-4198-91DA-900B7FB3F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384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46D28E1-BE24-5D4D-A3C6-9F80129C4963}"/>
              </a:ext>
            </a:extLst>
          </p:cNvPr>
          <p:cNvSpPr txBox="1">
            <a:spLocks/>
          </p:cNvSpPr>
          <p:nvPr/>
        </p:nvSpPr>
        <p:spPr>
          <a:xfrm>
            <a:off x="1926195" y="3594942"/>
            <a:ext cx="2659895" cy="5627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s-ES" sz="3600" b="1" dirty="0">
              <a:latin typeface="Montserrat" pitchFamily="2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CE9CB49-CD44-4B45-8906-A92BAA091D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2897" t="12897" r="12138" b="12138"/>
          <a:stretch/>
        </p:blipFill>
        <p:spPr>
          <a:xfrm>
            <a:off x="5460000" y="0"/>
            <a:ext cx="6732000" cy="685799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FD881A92-701A-5644-93CD-CABB2702FB7A}"/>
              </a:ext>
            </a:extLst>
          </p:cNvPr>
          <p:cNvSpPr/>
          <p:nvPr/>
        </p:nvSpPr>
        <p:spPr>
          <a:xfrm>
            <a:off x="8356209" y="3193366"/>
            <a:ext cx="858129" cy="9642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 descr="Imagen que contiene alimentos, dibujo, señal&#10;&#10;Descripción generada automáticamente">
            <a:extLst>
              <a:ext uri="{FF2B5EF4-FFF2-40B4-BE49-F238E27FC236}">
                <a16:creationId xmlns:a16="http://schemas.microsoft.com/office/drawing/2014/main" id="{016EF58E-9A66-A249-BB36-FADBBD5290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5547" b="58120"/>
          <a:stretch/>
        </p:blipFill>
        <p:spPr>
          <a:xfrm>
            <a:off x="8354076" y="3193366"/>
            <a:ext cx="837287" cy="964284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407A0BF9-43E0-8D4E-A0DC-CDC3F6E0B762}"/>
              </a:ext>
            </a:extLst>
          </p:cNvPr>
          <p:cNvSpPr txBox="1">
            <a:spLocks/>
          </p:cNvSpPr>
          <p:nvPr/>
        </p:nvSpPr>
        <p:spPr>
          <a:xfrm>
            <a:off x="1265590" y="1165918"/>
            <a:ext cx="3514627" cy="14644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latin typeface="Montserrat" pitchFamily="2" charset="77"/>
              </a:rPr>
              <a:t>Herramientas de operación y medios de pago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A54BA390-7FA1-544D-A35F-5F84A3930C39}"/>
              </a:ext>
            </a:extLst>
          </p:cNvPr>
          <p:cNvSpPr txBox="1">
            <a:spLocks/>
          </p:cNvSpPr>
          <p:nvPr/>
        </p:nvSpPr>
        <p:spPr>
          <a:xfrm>
            <a:off x="1265590" y="2739242"/>
            <a:ext cx="3514627" cy="14644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latin typeface="Montserrat" pitchFamily="2" charset="77"/>
              </a:rPr>
              <a:t>Conocimiento del cliente y Big Data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6AB81D97-DF39-FE45-843F-1EA4A56B193E}"/>
              </a:ext>
            </a:extLst>
          </p:cNvPr>
          <p:cNvSpPr txBox="1">
            <a:spLocks/>
          </p:cNvSpPr>
          <p:nvPr/>
        </p:nvSpPr>
        <p:spPr>
          <a:xfrm>
            <a:off x="1277077" y="3893840"/>
            <a:ext cx="3514627" cy="14644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latin typeface="Montserrat" pitchFamily="2" charset="77"/>
              </a:rPr>
              <a:t>Seguridad e identificación de personas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BC75AC74-6F15-9C48-A18F-AC679F6FD3EB}"/>
              </a:ext>
            </a:extLst>
          </p:cNvPr>
          <p:cNvSpPr txBox="1">
            <a:spLocks/>
          </p:cNvSpPr>
          <p:nvPr/>
        </p:nvSpPr>
        <p:spPr>
          <a:xfrm>
            <a:off x="1244126" y="5478759"/>
            <a:ext cx="2918740" cy="10358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latin typeface="Montserrat" pitchFamily="2" charset="77"/>
              </a:rPr>
              <a:t>Dinero electrónico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D1B6F3C4-D540-6C40-97EF-D820EFB4AB77}"/>
              </a:ext>
            </a:extLst>
          </p:cNvPr>
          <p:cNvSpPr txBox="1">
            <a:spLocks/>
          </p:cNvSpPr>
          <p:nvPr/>
        </p:nvSpPr>
        <p:spPr>
          <a:xfrm>
            <a:off x="821263" y="348730"/>
            <a:ext cx="4375756" cy="12007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b="1" dirty="0">
                <a:latin typeface="Montserrat" pitchFamily="2" charset="77"/>
              </a:rPr>
              <a:t>Filosofía</a:t>
            </a: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CCC1203D-99C6-BC4D-A704-EC33D37A7135}"/>
              </a:ext>
            </a:extLst>
          </p:cNvPr>
          <p:cNvSpPr/>
          <p:nvPr/>
        </p:nvSpPr>
        <p:spPr>
          <a:xfrm>
            <a:off x="-64267" y="6222558"/>
            <a:ext cx="1092707" cy="4983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3311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2D48DD7-1330-B648-BBB7-C89C81E7F475}"/>
              </a:ext>
            </a:extLst>
          </p:cNvPr>
          <p:cNvSpPr txBox="1"/>
          <p:nvPr/>
        </p:nvSpPr>
        <p:spPr>
          <a:xfrm>
            <a:off x="1052839" y="-139239"/>
            <a:ext cx="51862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Montserrat" pitchFamily="2" charset="77"/>
              </a:rPr>
              <a:t> </a:t>
            </a:r>
          </a:p>
          <a:p>
            <a:r>
              <a:rPr lang="es-ES" sz="2000" dirty="0">
                <a:latin typeface="Montserrat" pitchFamily="2" charset="77"/>
              </a:rPr>
              <a:t>ACTUALIDAD </a:t>
            </a:r>
          </a:p>
        </p:txBody>
      </p:sp>
      <p:pic>
        <p:nvPicPr>
          <p:cNvPr id="8" name="Gráfico 7" descr="Banco">
            <a:extLst>
              <a:ext uri="{FF2B5EF4-FFF2-40B4-BE49-F238E27FC236}">
                <a16:creationId xmlns:a16="http://schemas.microsoft.com/office/drawing/2014/main" id="{D78E7AB9-C470-F742-ABB7-D12EAE7F5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5425" y="5614434"/>
            <a:ext cx="845733" cy="845733"/>
          </a:xfrm>
          <a:prstGeom prst="rect">
            <a:avLst/>
          </a:prstGeom>
        </p:spPr>
      </p:pic>
      <p:pic>
        <p:nvPicPr>
          <p:cNvPr id="9" name="Gráfico 8" descr="Sobre">
            <a:extLst>
              <a:ext uri="{FF2B5EF4-FFF2-40B4-BE49-F238E27FC236}">
                <a16:creationId xmlns:a16="http://schemas.microsoft.com/office/drawing/2014/main" id="{0F3ED425-91A8-CE42-9ABE-2615DB77F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7823" y="5500424"/>
            <a:ext cx="878182" cy="878182"/>
          </a:xfrm>
          <a:prstGeom prst="rect">
            <a:avLst/>
          </a:prstGeom>
        </p:spPr>
      </p:pic>
      <p:pic>
        <p:nvPicPr>
          <p:cNvPr id="10" name="Gráfico 9" descr="Teléfono">
            <a:extLst>
              <a:ext uri="{FF2B5EF4-FFF2-40B4-BE49-F238E27FC236}">
                <a16:creationId xmlns:a16="http://schemas.microsoft.com/office/drawing/2014/main" id="{265B1C05-F0D1-BF44-8449-CD4FDAEF2A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8345" y="5465198"/>
            <a:ext cx="1025773" cy="1025773"/>
          </a:xfrm>
          <a:prstGeom prst="rect">
            <a:avLst/>
          </a:prstGeom>
        </p:spPr>
      </p:pic>
      <p:pic>
        <p:nvPicPr>
          <p:cNvPr id="11" name="Gráfico 10" descr="Internet">
            <a:extLst>
              <a:ext uri="{FF2B5EF4-FFF2-40B4-BE49-F238E27FC236}">
                <a16:creationId xmlns:a16="http://schemas.microsoft.com/office/drawing/2014/main" id="{B7C6B55A-E452-1744-AF7E-1CBB1881EB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19344" y="5570298"/>
            <a:ext cx="919763" cy="919763"/>
          </a:xfrm>
          <a:prstGeom prst="rect">
            <a:avLst/>
          </a:prstGeom>
        </p:spPr>
      </p:pic>
      <p:pic>
        <p:nvPicPr>
          <p:cNvPr id="12" name="Gráfico 11" descr="Chateo">
            <a:extLst>
              <a:ext uri="{FF2B5EF4-FFF2-40B4-BE49-F238E27FC236}">
                <a16:creationId xmlns:a16="http://schemas.microsoft.com/office/drawing/2014/main" id="{8F53BA7D-D8DA-7C4E-8A98-E507330E2F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19008" y="5627072"/>
            <a:ext cx="845733" cy="845733"/>
          </a:xfrm>
          <a:prstGeom prst="rect">
            <a:avLst/>
          </a:prstGeom>
        </p:spPr>
      </p:pic>
      <p:pic>
        <p:nvPicPr>
          <p:cNvPr id="13" name="Gráfico 12" descr="Smartphone">
            <a:extLst>
              <a:ext uri="{FF2B5EF4-FFF2-40B4-BE49-F238E27FC236}">
                <a16:creationId xmlns:a16="http://schemas.microsoft.com/office/drawing/2014/main" id="{BBFD7945-3B94-CC45-B28D-1479B7561D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27201" y="5679902"/>
            <a:ext cx="723979" cy="723979"/>
          </a:xfrm>
          <a:prstGeom prst="rect">
            <a:avLst/>
          </a:prstGeom>
        </p:spPr>
      </p:pic>
      <p:pic>
        <p:nvPicPr>
          <p:cNvPr id="4" name="Imagen 3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5BCF856C-E478-D14B-A002-E91284D356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41316" y="535961"/>
            <a:ext cx="8638572" cy="5180572"/>
          </a:xfrm>
          <a:prstGeom prst="rect">
            <a:avLst/>
          </a:prstGeom>
        </p:spPr>
      </p:pic>
      <p:sp>
        <p:nvSpPr>
          <p:cNvPr id="16" name="object 20">
            <a:extLst>
              <a:ext uri="{FF2B5EF4-FFF2-40B4-BE49-F238E27FC236}">
                <a16:creationId xmlns:a16="http://schemas.microsoft.com/office/drawing/2014/main" id="{27BB11FF-BDC7-4B4E-A197-F1E93DDF7AE9}"/>
              </a:ext>
            </a:extLst>
          </p:cNvPr>
          <p:cNvSpPr/>
          <p:nvPr/>
        </p:nvSpPr>
        <p:spPr>
          <a:xfrm>
            <a:off x="-64267" y="6222558"/>
            <a:ext cx="1092707" cy="4983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3000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2D48DD7-1330-B648-BBB7-C89C81E7F475}"/>
              </a:ext>
            </a:extLst>
          </p:cNvPr>
          <p:cNvSpPr txBox="1"/>
          <p:nvPr/>
        </p:nvSpPr>
        <p:spPr>
          <a:xfrm>
            <a:off x="1052839" y="-139239"/>
            <a:ext cx="51862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Montserrat" pitchFamily="2" charset="77"/>
              </a:rPr>
              <a:t> </a:t>
            </a:r>
          </a:p>
          <a:p>
            <a:r>
              <a:rPr lang="es-ES" sz="2000" dirty="0">
                <a:latin typeface="Montserrat" pitchFamily="2" charset="77"/>
              </a:rPr>
              <a:t>FUTURO </a:t>
            </a:r>
          </a:p>
        </p:txBody>
      </p:sp>
      <p:pic>
        <p:nvPicPr>
          <p:cNvPr id="8" name="Gráfico 7" descr="Banco">
            <a:extLst>
              <a:ext uri="{FF2B5EF4-FFF2-40B4-BE49-F238E27FC236}">
                <a16:creationId xmlns:a16="http://schemas.microsoft.com/office/drawing/2014/main" id="{D78E7AB9-C470-F742-ABB7-D12EAE7F5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5425" y="5614434"/>
            <a:ext cx="845733" cy="845733"/>
          </a:xfrm>
          <a:prstGeom prst="rect">
            <a:avLst/>
          </a:prstGeom>
        </p:spPr>
      </p:pic>
      <p:pic>
        <p:nvPicPr>
          <p:cNvPr id="9" name="Gráfico 8" descr="Sobre">
            <a:extLst>
              <a:ext uri="{FF2B5EF4-FFF2-40B4-BE49-F238E27FC236}">
                <a16:creationId xmlns:a16="http://schemas.microsoft.com/office/drawing/2014/main" id="{0F3ED425-91A8-CE42-9ABE-2615DB77F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7823" y="5500424"/>
            <a:ext cx="878182" cy="878182"/>
          </a:xfrm>
          <a:prstGeom prst="rect">
            <a:avLst/>
          </a:prstGeom>
        </p:spPr>
      </p:pic>
      <p:pic>
        <p:nvPicPr>
          <p:cNvPr id="10" name="Gráfico 9" descr="Teléfono">
            <a:extLst>
              <a:ext uri="{FF2B5EF4-FFF2-40B4-BE49-F238E27FC236}">
                <a16:creationId xmlns:a16="http://schemas.microsoft.com/office/drawing/2014/main" id="{265B1C05-F0D1-BF44-8449-CD4FDAEF2A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8345" y="5465198"/>
            <a:ext cx="1025773" cy="1025773"/>
          </a:xfrm>
          <a:prstGeom prst="rect">
            <a:avLst/>
          </a:prstGeom>
        </p:spPr>
      </p:pic>
      <p:pic>
        <p:nvPicPr>
          <p:cNvPr id="11" name="Gráfico 10" descr="Internet">
            <a:extLst>
              <a:ext uri="{FF2B5EF4-FFF2-40B4-BE49-F238E27FC236}">
                <a16:creationId xmlns:a16="http://schemas.microsoft.com/office/drawing/2014/main" id="{B7C6B55A-E452-1744-AF7E-1CBB1881EB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19344" y="5570298"/>
            <a:ext cx="919763" cy="919763"/>
          </a:xfrm>
          <a:prstGeom prst="rect">
            <a:avLst/>
          </a:prstGeom>
        </p:spPr>
      </p:pic>
      <p:pic>
        <p:nvPicPr>
          <p:cNvPr id="12" name="Gráfico 11" descr="Chateo">
            <a:extLst>
              <a:ext uri="{FF2B5EF4-FFF2-40B4-BE49-F238E27FC236}">
                <a16:creationId xmlns:a16="http://schemas.microsoft.com/office/drawing/2014/main" id="{8F53BA7D-D8DA-7C4E-8A98-E507330E2F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19008" y="5627072"/>
            <a:ext cx="845733" cy="845733"/>
          </a:xfrm>
          <a:prstGeom prst="rect">
            <a:avLst/>
          </a:prstGeom>
        </p:spPr>
      </p:pic>
      <p:pic>
        <p:nvPicPr>
          <p:cNvPr id="13" name="Gráfico 12" descr="Smartphone">
            <a:extLst>
              <a:ext uri="{FF2B5EF4-FFF2-40B4-BE49-F238E27FC236}">
                <a16:creationId xmlns:a16="http://schemas.microsoft.com/office/drawing/2014/main" id="{BBFD7945-3B94-CC45-B28D-1479B7561D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27201" y="5679902"/>
            <a:ext cx="723979" cy="723979"/>
          </a:xfrm>
          <a:prstGeom prst="rect">
            <a:avLst/>
          </a:prstGeom>
        </p:spPr>
      </p:pic>
      <p:graphicFrame>
        <p:nvGraphicFramePr>
          <p:cNvPr id="14" name="Chart 2">
            <a:extLst>
              <a:ext uri="{FF2B5EF4-FFF2-40B4-BE49-F238E27FC236}">
                <a16:creationId xmlns:a16="http://schemas.microsoft.com/office/drawing/2014/main" id="{353379C0-AE94-C04D-BA2D-21E6865776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1359249"/>
              </p:ext>
            </p:extLst>
          </p:nvPr>
        </p:nvGraphicFramePr>
        <p:xfrm>
          <a:off x="2162044" y="568647"/>
          <a:ext cx="8545580" cy="5127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5" name="CuadroTexto 14">
            <a:extLst>
              <a:ext uri="{FF2B5EF4-FFF2-40B4-BE49-F238E27FC236}">
                <a16:creationId xmlns:a16="http://schemas.microsoft.com/office/drawing/2014/main" id="{D7E18901-D8BF-8B4B-BEAB-130945EBD87D}"/>
              </a:ext>
            </a:extLst>
          </p:cNvPr>
          <p:cNvSpPr txBox="1"/>
          <p:nvPr/>
        </p:nvSpPr>
        <p:spPr>
          <a:xfrm>
            <a:off x="2263828" y="199315"/>
            <a:ext cx="331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MILLENNIALS</a:t>
            </a:r>
          </a:p>
        </p:txBody>
      </p:sp>
      <p:sp>
        <p:nvSpPr>
          <p:cNvPr id="16" name="object 20">
            <a:extLst>
              <a:ext uri="{FF2B5EF4-FFF2-40B4-BE49-F238E27FC236}">
                <a16:creationId xmlns:a16="http://schemas.microsoft.com/office/drawing/2014/main" id="{19D6EDD4-3601-BC4B-BB07-E36561D54A9D}"/>
              </a:ext>
            </a:extLst>
          </p:cNvPr>
          <p:cNvSpPr/>
          <p:nvPr/>
        </p:nvSpPr>
        <p:spPr>
          <a:xfrm>
            <a:off x="-64267" y="6222558"/>
            <a:ext cx="1092707" cy="4983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34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C00D9662-5CF3-4BF8-85EE-E1503E35D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2A62A-C022-4826-BC90-2DA3CB4394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4833" r="-1" b="112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39C7C206-8404-40AC-969B-40CE396E3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5" y="2105202"/>
            <a:ext cx="9360205" cy="4752798"/>
          </a:xfrm>
          <a:prstGeom prst="rect">
            <a:avLst/>
          </a:prstGeom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BEAD64B3-D01F-43C5-AFF5-7EDCC3D3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6" name="Rectangle 14">
            <a:extLst>
              <a:ext uri="{FF2B5EF4-FFF2-40B4-BE49-F238E27FC236}">
                <a16:creationId xmlns:a16="http://schemas.microsoft.com/office/drawing/2014/main" id="{5BF951FB-3496-4321-9E03-62C6C49A2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612CC157-1C7E-4345-89D3-52E61E0A1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B3554ECE-6F4C-4F12-B9C2-1A8072672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4428326" cy="68580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1D35B0FD-0F2F-4198-91DA-900B7FB3F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384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C2714B1-5DD9-3B45-9927-F01E45012647}"/>
              </a:ext>
            </a:extLst>
          </p:cNvPr>
          <p:cNvSpPr txBox="1">
            <a:spLocks/>
          </p:cNvSpPr>
          <p:nvPr/>
        </p:nvSpPr>
        <p:spPr>
          <a:xfrm>
            <a:off x="890293" y="264681"/>
            <a:ext cx="4375756" cy="12007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b="1" dirty="0">
                <a:latin typeface="Montserrat" pitchFamily="2" charset="77"/>
              </a:rPr>
              <a:t>Primeros retos de la estrategia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4D431DDE-AAE1-DE46-BECA-A01C4912A60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33384" y="0"/>
            <a:ext cx="6871716" cy="685800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546D28E1-BE24-5D4D-A3C6-9F80129C4963}"/>
              </a:ext>
            </a:extLst>
          </p:cNvPr>
          <p:cNvSpPr txBox="1">
            <a:spLocks/>
          </p:cNvSpPr>
          <p:nvPr/>
        </p:nvSpPr>
        <p:spPr>
          <a:xfrm>
            <a:off x="1926195" y="3594942"/>
            <a:ext cx="2659895" cy="5627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s-ES" sz="3600" b="1" dirty="0">
              <a:latin typeface="Montserrat" pitchFamily="2" charset="77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DE9BEC65-148A-C049-ADCE-4863C7024C1D}"/>
              </a:ext>
            </a:extLst>
          </p:cNvPr>
          <p:cNvSpPr txBox="1">
            <a:spLocks/>
          </p:cNvSpPr>
          <p:nvPr/>
        </p:nvSpPr>
        <p:spPr>
          <a:xfrm>
            <a:off x="1453844" y="4523768"/>
            <a:ext cx="3514627" cy="14644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latin typeface="Montserrat" pitchFamily="2" charset="77"/>
              </a:rPr>
              <a:t> 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BF69B47-E5BB-764B-85AB-4635D0D47271}"/>
              </a:ext>
            </a:extLst>
          </p:cNvPr>
          <p:cNvSpPr txBox="1"/>
          <p:nvPr/>
        </p:nvSpPr>
        <p:spPr>
          <a:xfrm>
            <a:off x="5703941" y="552517"/>
            <a:ext cx="61928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Montserrat" pitchFamily="2" charset="77"/>
              </a:rPr>
              <a:t>1. INCREMENTAR EFICIENCIA DE LA CAMPAÑA DE MARKETING DE CONTRATACIÓN DE DEPOSITOS A PLAZO FIJO.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Montserrat" pitchFamily="2" charset="77"/>
              </a:rPr>
              <a:t>2. ANALIZAR EL RIESGO ASOCIADO A LA CONCESIÓN DE PRESTAMOS PERSONALES.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Montserrat" pitchFamily="2" charset="77"/>
            </a:endParaRPr>
          </a:p>
        </p:txBody>
      </p:sp>
      <p:sp>
        <p:nvSpPr>
          <p:cNvPr id="33" name="object 20">
            <a:extLst>
              <a:ext uri="{FF2B5EF4-FFF2-40B4-BE49-F238E27FC236}">
                <a16:creationId xmlns:a16="http://schemas.microsoft.com/office/drawing/2014/main" id="{E9307215-E227-0C4F-BE7B-253FEA8A974B}"/>
              </a:ext>
            </a:extLst>
          </p:cNvPr>
          <p:cNvSpPr/>
          <p:nvPr/>
        </p:nvSpPr>
        <p:spPr>
          <a:xfrm>
            <a:off x="-64267" y="6222558"/>
            <a:ext cx="1092707" cy="4983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6709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C00D9662-5CF3-4BF8-85EE-E1503E35D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2A62A-C022-4826-BC90-2DA3CB4394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4833" r="-1" b="112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39C7C206-8404-40AC-969B-40CE396E3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5" y="2105202"/>
            <a:ext cx="9360205" cy="4752798"/>
          </a:xfrm>
          <a:prstGeom prst="rect">
            <a:avLst/>
          </a:prstGeom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BEAD64B3-D01F-43C5-AFF5-7EDCC3D3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6" name="Rectangle 14">
            <a:extLst>
              <a:ext uri="{FF2B5EF4-FFF2-40B4-BE49-F238E27FC236}">
                <a16:creationId xmlns:a16="http://schemas.microsoft.com/office/drawing/2014/main" id="{5BF951FB-3496-4321-9E03-62C6C49A2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612CC157-1C7E-4345-89D3-52E61E0A1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B3554ECE-6F4C-4F12-B9C2-1A8072672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4428326" cy="68580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1D35B0FD-0F2F-4198-91DA-900B7FB3F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384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C2714B1-5DD9-3B45-9927-F01E45012647}"/>
              </a:ext>
            </a:extLst>
          </p:cNvPr>
          <p:cNvSpPr txBox="1">
            <a:spLocks/>
          </p:cNvSpPr>
          <p:nvPr/>
        </p:nvSpPr>
        <p:spPr>
          <a:xfrm>
            <a:off x="890293" y="264681"/>
            <a:ext cx="4375756" cy="12007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latin typeface="Montserrat" pitchFamily="2" charset="77"/>
              </a:rPr>
              <a:t>Depósitos a plazo fijo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46D28E1-BE24-5D4D-A3C6-9F80129C4963}"/>
              </a:ext>
            </a:extLst>
          </p:cNvPr>
          <p:cNvSpPr txBox="1">
            <a:spLocks/>
          </p:cNvSpPr>
          <p:nvPr/>
        </p:nvSpPr>
        <p:spPr>
          <a:xfrm>
            <a:off x="1926195" y="3594942"/>
            <a:ext cx="2659895" cy="5627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s-ES" sz="3600" b="1" dirty="0">
              <a:latin typeface="Montserrat" pitchFamily="2" charset="77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DE9BEC65-148A-C049-ADCE-4863C7024C1D}"/>
              </a:ext>
            </a:extLst>
          </p:cNvPr>
          <p:cNvSpPr txBox="1">
            <a:spLocks/>
          </p:cNvSpPr>
          <p:nvPr/>
        </p:nvSpPr>
        <p:spPr>
          <a:xfrm>
            <a:off x="1453844" y="4523768"/>
            <a:ext cx="3514627" cy="14644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latin typeface="Montserrat" pitchFamily="2" charset="77"/>
              </a:rPr>
              <a:t> 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BF69B47-E5BB-764B-85AB-4635D0D47271}"/>
              </a:ext>
            </a:extLst>
          </p:cNvPr>
          <p:cNvSpPr txBox="1"/>
          <p:nvPr/>
        </p:nvSpPr>
        <p:spPr>
          <a:xfrm>
            <a:off x="1246835" y="2458768"/>
            <a:ext cx="41865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Montserrat" pitchFamily="2" charset="77"/>
              </a:rPr>
              <a:t>1. SEGMENTACIÓN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Montserrat" pitchFamily="2" charset="77"/>
              </a:rPr>
              <a:t>2. PREDICCIÓN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Montserrat" pitchFamily="2" charset="77"/>
              </a:rPr>
              <a:t>3. CONCLUSIONES</a:t>
            </a:r>
          </a:p>
        </p:txBody>
      </p:sp>
      <p:sp>
        <p:nvSpPr>
          <p:cNvPr id="16" name="object 20">
            <a:extLst>
              <a:ext uri="{FF2B5EF4-FFF2-40B4-BE49-F238E27FC236}">
                <a16:creationId xmlns:a16="http://schemas.microsoft.com/office/drawing/2014/main" id="{2AFFBB22-7138-1340-95CC-0DBE6E56CA86}"/>
              </a:ext>
            </a:extLst>
          </p:cNvPr>
          <p:cNvSpPr/>
          <p:nvPr/>
        </p:nvSpPr>
        <p:spPr>
          <a:xfrm>
            <a:off x="-64267" y="6222558"/>
            <a:ext cx="1092707" cy="4983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975343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ushVTI">
  <a:themeElements>
    <a:clrScheme name="AnalogousFromRegularSeed_2SEEDS">
      <a:dk1>
        <a:srgbClr val="000000"/>
      </a:dk1>
      <a:lt1>
        <a:srgbClr val="FFFFFF"/>
      </a:lt1>
      <a:dk2>
        <a:srgbClr val="242941"/>
      </a:dk2>
      <a:lt2>
        <a:srgbClr val="E2E8E8"/>
      </a:lt2>
      <a:accent1>
        <a:srgbClr val="C62A26"/>
      </a:accent1>
      <a:accent2>
        <a:srgbClr val="D83877"/>
      </a:accent2>
      <a:accent3>
        <a:srgbClr val="D87E38"/>
      </a:accent3>
      <a:accent4>
        <a:srgbClr val="2680C6"/>
      </a:accent4>
      <a:accent5>
        <a:srgbClr val="384FD8"/>
      </a:accent5>
      <a:accent6>
        <a:srgbClr val="6039CB"/>
      </a:accent6>
      <a:hlink>
        <a:srgbClr val="319193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549</Words>
  <Application>Microsoft Macintosh PowerPoint</Application>
  <PresentationFormat>Panorámica</PresentationFormat>
  <Paragraphs>243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31</vt:i4>
      </vt:variant>
    </vt:vector>
  </HeadingPairs>
  <TitlesOfParts>
    <vt:vector size="42" baseType="lpstr">
      <vt:lpstr>Arial</vt:lpstr>
      <vt:lpstr>Century Gothic</vt:lpstr>
      <vt:lpstr>Elephant</vt:lpstr>
      <vt:lpstr>GB18030 Bitmap</vt:lpstr>
      <vt:lpstr>Montserrat</vt:lpstr>
      <vt:lpstr>MS Shell Dlg 2</vt:lpstr>
      <vt:lpstr>Simplified Arabic Fixed</vt:lpstr>
      <vt:lpstr>Wingdings</vt:lpstr>
      <vt:lpstr>Wingdings 3</vt:lpstr>
      <vt:lpstr>BrushVTI</vt:lpstr>
      <vt:lpstr>Madison</vt:lpstr>
      <vt:lpstr>LA EVOLUCIÓN DE LA BANCA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EVOLUCIÓN DE LA BANCA </dc:title>
  <dc:creator>Rafael Pons Jordán</dc:creator>
  <cp:lastModifiedBy>Rafael Pons Jordán</cp:lastModifiedBy>
  <cp:revision>32</cp:revision>
  <dcterms:created xsi:type="dcterms:W3CDTF">2020-02-21T16:55:58Z</dcterms:created>
  <dcterms:modified xsi:type="dcterms:W3CDTF">2020-02-21T22:57:55Z</dcterms:modified>
</cp:coreProperties>
</file>